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256" r:id="rId2"/>
    <p:sldId id="277" r:id="rId3"/>
    <p:sldId id="278" r:id="rId4"/>
    <p:sldId id="270" r:id="rId5"/>
    <p:sldId id="282" r:id="rId6"/>
    <p:sldId id="280" r:id="rId7"/>
    <p:sldId id="281" r:id="rId8"/>
    <p:sldId id="276" r:id="rId9"/>
    <p:sldId id="283" r:id="rId10"/>
    <p:sldId id="284" r:id="rId11"/>
    <p:sldId id="285" r:id="rId12"/>
    <p:sldId id="286" r:id="rId13"/>
    <p:sldId id="287"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Core Sans C 45 Regular" panose="020B0603030302020204" charset="0"/>
      <p:regular r:id="rId20"/>
    </p:embeddedFont>
    <p:embeddedFont>
      <p:font typeface="Core Sans C 75 ExtraBold" panose="020B0603030302020204" charset="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C5B"/>
    <a:srgbClr val="FF4141"/>
    <a:srgbClr val="F4F5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5" d="100"/>
          <a:sy n="85" d="100"/>
        </p:scale>
        <p:origin x="58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70E9B-48C2-46E3-B53E-8AA96C2C4F1F}" type="datetimeFigureOut">
              <a:rPr lang="en-IN" smtClean="0"/>
              <a:t>14-12-2022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4FAFC-E590-4541-BF2D-F4C33945ABEE}" type="slidenum">
              <a:rPr lang="en-IN" smtClean="0"/>
              <a:t>‹#›</a:t>
            </a:fld>
            <a:endParaRPr lang="en-IN"/>
          </a:p>
        </p:txBody>
      </p:sp>
    </p:spTree>
    <p:extLst>
      <p:ext uri="{BB962C8B-B14F-4D97-AF65-F5344CB8AC3E}">
        <p14:creationId xmlns:p14="http://schemas.microsoft.com/office/powerpoint/2010/main" val="4230805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306C49-2902-4A92-8A19-78C34F11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60CCBF-A622-4F6C-885C-8AF2714AAA08}"/>
              </a:ext>
            </a:extLst>
          </p:cNvPr>
          <p:cNvSpPr>
            <a:spLocks noGrp="1"/>
          </p:cNvSpPr>
          <p:nvPr>
            <p:ph type="ctrTitle" hasCustomPrompt="1"/>
          </p:nvPr>
        </p:nvSpPr>
        <p:spPr>
          <a:xfrm>
            <a:off x="5818908" y="2272145"/>
            <a:ext cx="4849092" cy="1237818"/>
          </a:xfrm>
        </p:spPr>
        <p:txBody>
          <a:bodyPr anchor="b">
            <a:normAutofit/>
          </a:bodyPr>
          <a:lstStyle>
            <a:lvl1pPr algn="l">
              <a:defRPr sz="4000">
                <a:latin typeface="Calibri" panose="020F0502020204030204" pitchFamily="34" charset="0"/>
              </a:defRPr>
            </a:lvl1pPr>
          </a:lstStyle>
          <a:p>
            <a:r>
              <a:rPr lang="en-US" dirty="0"/>
              <a:t>PRESENTATION</a:t>
            </a:r>
            <a:br>
              <a:rPr lang="en-US" dirty="0"/>
            </a:br>
            <a:r>
              <a:rPr lang="en-US" dirty="0"/>
              <a:t>TITLE GOES HERE</a:t>
            </a:r>
            <a:endParaRPr lang="en-IN" dirty="0"/>
          </a:p>
        </p:txBody>
      </p:sp>
      <p:sp>
        <p:nvSpPr>
          <p:cNvPr id="3" name="Subtitle 2">
            <a:extLst>
              <a:ext uri="{FF2B5EF4-FFF2-40B4-BE49-F238E27FC236}">
                <a16:creationId xmlns:a16="http://schemas.microsoft.com/office/drawing/2014/main" id="{6BD22A7A-BF28-4DB2-8860-2BC1AEAE2839}"/>
              </a:ext>
            </a:extLst>
          </p:cNvPr>
          <p:cNvSpPr>
            <a:spLocks noGrp="1"/>
          </p:cNvSpPr>
          <p:nvPr>
            <p:ph type="subTitle" idx="1" hasCustomPrompt="1"/>
          </p:nvPr>
        </p:nvSpPr>
        <p:spPr>
          <a:xfrm>
            <a:off x="5818908" y="3946164"/>
            <a:ext cx="4849091" cy="1237817"/>
          </a:xfrm>
        </p:spPr>
        <p:txBody>
          <a:bodyPr>
            <a:normAutofit/>
          </a:bodyPr>
          <a:lstStyle>
            <a:lvl1pPr marL="0" indent="0" algn="l">
              <a:buNone/>
              <a:defRPr sz="1400" b="0">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May 19, 2021   |   By: Sample Name</a:t>
            </a:r>
            <a:endParaRPr lang="en-IN" dirty="0"/>
          </a:p>
        </p:txBody>
      </p:sp>
      <p:sp>
        <p:nvSpPr>
          <p:cNvPr id="7" name="Rectangle: Rounded Corners 6">
            <a:extLst>
              <a:ext uri="{FF2B5EF4-FFF2-40B4-BE49-F238E27FC236}">
                <a16:creationId xmlns:a16="http://schemas.microsoft.com/office/drawing/2014/main" id="{EF5FB36F-51A5-48D8-92A9-5AD8A52EE64E}"/>
              </a:ext>
            </a:extLst>
          </p:cNvPr>
          <p:cNvSpPr/>
          <p:nvPr userDrawn="1"/>
        </p:nvSpPr>
        <p:spPr>
          <a:xfrm>
            <a:off x="5818907" y="3677265"/>
            <a:ext cx="4849092" cy="122541"/>
          </a:xfrm>
          <a:prstGeom prst="roundRect">
            <a:avLst>
              <a:gd name="adj" fmla="val 50000"/>
            </a:avLst>
          </a:prstGeom>
          <a:gradFill>
            <a:gsLst>
              <a:gs pos="72000">
                <a:schemeClr val="accent1">
                  <a:lumMod val="50000"/>
                </a:schemeClr>
              </a:gs>
              <a:gs pos="100000">
                <a:schemeClr val="accent1">
                  <a:lumMod val="50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0F4181A-978D-4153-926E-0D578471CD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0126" y="1170219"/>
            <a:ext cx="3102427" cy="1031484"/>
          </a:xfrm>
          <a:prstGeom prst="rect">
            <a:avLst/>
          </a:prstGeom>
        </p:spPr>
      </p:pic>
      <p:pic>
        <p:nvPicPr>
          <p:cNvPr id="13" name="Picture 12">
            <a:extLst>
              <a:ext uri="{FF2B5EF4-FFF2-40B4-BE49-F238E27FC236}">
                <a16:creationId xmlns:a16="http://schemas.microsoft.com/office/drawing/2014/main" id="{86078C43-10EF-473A-BCBF-DAE2063CD6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2535" y="964033"/>
            <a:ext cx="5136971" cy="5091860"/>
          </a:xfrm>
          <a:prstGeom prst="rect">
            <a:avLst/>
          </a:prstGeom>
        </p:spPr>
      </p:pic>
    </p:spTree>
    <p:extLst>
      <p:ext uri="{BB962C8B-B14F-4D97-AF65-F5344CB8AC3E}">
        <p14:creationId xmlns:p14="http://schemas.microsoft.com/office/powerpoint/2010/main" val="139243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4C6CF7-E4A2-466A-A870-0E156EC9DB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91DADD-8686-44B7-B66A-3917A68303F0}"/>
              </a:ext>
            </a:extLst>
          </p:cNvPr>
          <p:cNvSpPr>
            <a:spLocks noGrp="1"/>
          </p:cNvSpPr>
          <p:nvPr>
            <p:ph type="title" hasCustomPrompt="1"/>
          </p:nvPr>
        </p:nvSpPr>
        <p:spPr>
          <a:xfrm>
            <a:off x="839788" y="987425"/>
            <a:ext cx="3932237" cy="1069975"/>
          </a:xfrm>
        </p:spPr>
        <p:txBody>
          <a:bodyPr anchor="b">
            <a:noAutofit/>
          </a:bodyPr>
          <a:lstStyle>
            <a:lvl1pPr>
              <a:defRPr sz="4000">
                <a:latin typeface="Core Sans C 75 ExtraBold" panose="020B0603030302020204" pitchFamily="34" charset="0"/>
              </a:defRPr>
            </a:lvl1pPr>
          </a:lstStyle>
          <a:p>
            <a:r>
              <a:rPr lang="en-US" dirty="0"/>
              <a:t>CLICK TO EDIT MASTER TITLE</a:t>
            </a:r>
            <a:endParaRPr lang="en-IN" dirty="0"/>
          </a:p>
        </p:txBody>
      </p:sp>
      <p:sp>
        <p:nvSpPr>
          <p:cNvPr id="3" name="Content Placeholder 2">
            <a:extLst>
              <a:ext uri="{FF2B5EF4-FFF2-40B4-BE49-F238E27FC236}">
                <a16:creationId xmlns:a16="http://schemas.microsoft.com/office/drawing/2014/main" id="{745B8A98-6008-449B-B244-D0EDA76C47AA}"/>
              </a:ext>
            </a:extLst>
          </p:cNvPr>
          <p:cNvSpPr>
            <a:spLocks noGrp="1"/>
          </p:cNvSpPr>
          <p:nvPr>
            <p:ph idx="1"/>
          </p:nvPr>
        </p:nvSpPr>
        <p:spPr>
          <a:xfrm>
            <a:off x="5183188" y="987425"/>
            <a:ext cx="6172200" cy="4873625"/>
          </a:xfrm>
        </p:spPr>
        <p:txBody>
          <a:bodyPr>
            <a:normAutofit/>
          </a:bodyPr>
          <a:lstStyle>
            <a:lvl1pPr>
              <a:defRPr sz="1800">
                <a:solidFill>
                  <a:schemeClr val="bg2">
                    <a:lumMod val="25000"/>
                  </a:schemeClr>
                </a:solidFill>
                <a:latin typeface="Core Sans C 45 Regular" panose="020B0603030302020204" pitchFamily="34" charset="0"/>
              </a:defRPr>
            </a:lvl1pPr>
            <a:lvl2pPr>
              <a:defRPr sz="1600">
                <a:solidFill>
                  <a:schemeClr val="bg2">
                    <a:lumMod val="25000"/>
                  </a:schemeClr>
                </a:solidFill>
                <a:latin typeface="Core Sans C 45 Regular" panose="020B0603030302020204" pitchFamily="34" charset="0"/>
              </a:defRPr>
            </a:lvl2pPr>
            <a:lvl3pPr>
              <a:defRPr sz="1400">
                <a:solidFill>
                  <a:schemeClr val="bg2">
                    <a:lumMod val="25000"/>
                  </a:schemeClr>
                </a:solidFill>
                <a:latin typeface="Core Sans C 45 Regular" panose="020B0603030302020204" pitchFamily="34" charset="0"/>
              </a:defRPr>
            </a:lvl3pPr>
            <a:lvl4pPr>
              <a:defRPr sz="1200">
                <a:solidFill>
                  <a:schemeClr val="bg2">
                    <a:lumMod val="25000"/>
                  </a:schemeClr>
                </a:solidFill>
                <a:latin typeface="Core Sans C 45 Regular" panose="020B0603030302020204" pitchFamily="34" charset="0"/>
              </a:defRPr>
            </a:lvl4pPr>
            <a:lvl5pPr>
              <a:defRPr sz="1200">
                <a:solidFill>
                  <a:schemeClr val="bg2">
                    <a:lumMod val="25000"/>
                  </a:schemeClr>
                </a:solidFill>
                <a:latin typeface="Core Sans C 45 Regular" panose="020B06030303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72096B6-E824-47AA-ACE2-D813991C98E2}"/>
              </a:ext>
            </a:extLst>
          </p:cNvPr>
          <p:cNvSpPr>
            <a:spLocks noGrp="1"/>
          </p:cNvSpPr>
          <p:nvPr>
            <p:ph type="body" sz="half" idx="2"/>
          </p:nvPr>
        </p:nvSpPr>
        <p:spPr>
          <a:xfrm>
            <a:off x="839788" y="2346036"/>
            <a:ext cx="3932237" cy="3522952"/>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13B2052E-1C7A-4587-A619-9B48051A5F9D}"/>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11" name="Rectangle: Rounded Corners 10">
            <a:extLst>
              <a:ext uri="{FF2B5EF4-FFF2-40B4-BE49-F238E27FC236}">
                <a16:creationId xmlns:a16="http://schemas.microsoft.com/office/drawing/2014/main" id="{FBECECBC-8CCC-4343-A83B-082BF4864CE7}"/>
              </a:ext>
            </a:extLst>
          </p:cNvPr>
          <p:cNvSpPr/>
          <p:nvPr userDrawn="1"/>
        </p:nvSpPr>
        <p:spPr>
          <a:xfrm>
            <a:off x="836612" y="2190235"/>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714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503F71-3DE5-4D19-A6FB-E66D80DA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368D95-E190-4865-AF5D-A60143F90F52}"/>
              </a:ext>
            </a:extLst>
          </p:cNvPr>
          <p:cNvSpPr>
            <a:spLocks noGrp="1"/>
          </p:cNvSpPr>
          <p:nvPr>
            <p:ph type="title" hasCustomPrompt="1"/>
          </p:nvPr>
        </p:nvSpPr>
        <p:spPr>
          <a:xfrm>
            <a:off x="839788" y="854236"/>
            <a:ext cx="3932237" cy="1203163"/>
          </a:xfrm>
        </p:spPr>
        <p:txBody>
          <a:bodyPr anchor="b">
            <a:noAutofit/>
          </a:bodyPr>
          <a:lstStyle>
            <a:lvl1pPr>
              <a:defRPr sz="4000">
                <a:latin typeface="Core Sans C 75 ExtraBold" panose="020B0603030302020204" pitchFamily="34" charset="0"/>
              </a:defRPr>
            </a:lvl1pPr>
          </a:lstStyle>
          <a:p>
            <a:r>
              <a:rPr lang="en-US" dirty="0"/>
              <a:t>CLICK TO EDIT MASTER TITLE</a:t>
            </a:r>
            <a:endParaRPr lang="en-IN" dirty="0"/>
          </a:p>
        </p:txBody>
      </p:sp>
      <p:sp>
        <p:nvSpPr>
          <p:cNvPr id="3" name="Picture Placeholder 2">
            <a:extLst>
              <a:ext uri="{FF2B5EF4-FFF2-40B4-BE49-F238E27FC236}">
                <a16:creationId xmlns:a16="http://schemas.microsoft.com/office/drawing/2014/main" id="{47EE3DF2-4476-409D-AC3F-75004AE1AE46}"/>
              </a:ext>
            </a:extLst>
          </p:cNvPr>
          <p:cNvSpPr>
            <a:spLocks noGrp="1"/>
          </p:cNvSpPr>
          <p:nvPr>
            <p:ph type="pic" idx="1"/>
          </p:nvPr>
        </p:nvSpPr>
        <p:spPr>
          <a:xfrm>
            <a:off x="5183188" y="854237"/>
            <a:ext cx="6172200" cy="5006814"/>
          </a:xfrm>
          <a:effectLst>
            <a:outerShdw blurRad="50800" dist="38100" algn="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EFC6CD1-13C8-4217-9405-CF1DC365E16E}"/>
              </a:ext>
            </a:extLst>
          </p:cNvPr>
          <p:cNvSpPr>
            <a:spLocks noGrp="1"/>
          </p:cNvSpPr>
          <p:nvPr>
            <p:ph type="body" sz="half" idx="2"/>
          </p:nvPr>
        </p:nvSpPr>
        <p:spPr>
          <a:xfrm>
            <a:off x="839788" y="2365473"/>
            <a:ext cx="3932237" cy="3503516"/>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62ABC083-3B58-40EC-B4B6-6273A7B02EAF}"/>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9" name="Rectangle: Rounded Corners 8">
            <a:extLst>
              <a:ext uri="{FF2B5EF4-FFF2-40B4-BE49-F238E27FC236}">
                <a16:creationId xmlns:a16="http://schemas.microsoft.com/office/drawing/2014/main" id="{4B6FAE76-F210-4CBC-9B05-1E5BE9929ABF}"/>
              </a:ext>
            </a:extLst>
          </p:cNvPr>
          <p:cNvSpPr/>
          <p:nvPr userDrawn="1"/>
        </p:nvSpPr>
        <p:spPr>
          <a:xfrm>
            <a:off x="836612" y="2190235"/>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549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9468BA8-8D5D-4A7B-AE56-8675836E344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9496"/>
            <a:ext cx="12192000" cy="6858000"/>
          </a:xfrm>
          <a:prstGeom prst="rect">
            <a:avLst/>
          </a:prstGeom>
        </p:spPr>
      </p:pic>
      <p:sp>
        <p:nvSpPr>
          <p:cNvPr id="2" name="Title 1">
            <a:extLst>
              <a:ext uri="{FF2B5EF4-FFF2-40B4-BE49-F238E27FC236}">
                <a16:creationId xmlns:a16="http://schemas.microsoft.com/office/drawing/2014/main" id="{7BB2C1D4-101D-494F-93C4-8909E0D78FB8}"/>
              </a:ext>
            </a:extLst>
          </p:cNvPr>
          <p:cNvSpPr>
            <a:spLocks noGrp="1"/>
          </p:cNvSpPr>
          <p:nvPr>
            <p:ph type="title" hasCustomPrompt="1"/>
          </p:nvPr>
        </p:nvSpPr>
        <p:spPr>
          <a:xfrm>
            <a:off x="907026" y="723592"/>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
        <p:nvSpPr>
          <p:cNvPr id="3" name="Content Placeholder 2">
            <a:extLst>
              <a:ext uri="{FF2B5EF4-FFF2-40B4-BE49-F238E27FC236}">
                <a16:creationId xmlns:a16="http://schemas.microsoft.com/office/drawing/2014/main" id="{05654659-1C6F-49C9-8673-B2E0232DDAA2}"/>
              </a:ext>
            </a:extLst>
          </p:cNvPr>
          <p:cNvSpPr>
            <a:spLocks noGrp="1"/>
          </p:cNvSpPr>
          <p:nvPr>
            <p:ph idx="1"/>
          </p:nvPr>
        </p:nvSpPr>
        <p:spPr>
          <a:xfrm>
            <a:off x="907026" y="1743652"/>
            <a:ext cx="10515600" cy="4104120"/>
          </a:xfrm>
        </p:spPr>
        <p:txBody>
          <a:bodyPr>
            <a:normAutofit/>
          </a:bodyPr>
          <a:lstStyle>
            <a:lvl1pPr>
              <a:lnSpc>
                <a:spcPct val="150000"/>
              </a:lnSpc>
              <a:defRPr sz="1400">
                <a:solidFill>
                  <a:schemeClr val="bg2">
                    <a:lumMod val="25000"/>
                  </a:schemeClr>
                </a:solidFill>
                <a:latin typeface="Core Sans C 45 Regular" panose="020B0603030302020204" pitchFamily="34" charset="0"/>
              </a:defRPr>
            </a:lvl1pPr>
            <a:lvl2pPr>
              <a:lnSpc>
                <a:spcPct val="150000"/>
              </a:lnSpc>
              <a:defRPr sz="1400">
                <a:solidFill>
                  <a:schemeClr val="bg2">
                    <a:lumMod val="25000"/>
                  </a:schemeClr>
                </a:solidFill>
                <a:latin typeface="Core Sans C 45 Regular" panose="020B0603030302020204" pitchFamily="34" charset="0"/>
              </a:defRPr>
            </a:lvl2pPr>
            <a:lvl3pPr>
              <a:lnSpc>
                <a:spcPct val="150000"/>
              </a:lnSpc>
              <a:defRPr sz="1400">
                <a:solidFill>
                  <a:schemeClr val="bg2">
                    <a:lumMod val="25000"/>
                  </a:schemeClr>
                </a:solidFill>
                <a:latin typeface="Core Sans C 45 Regular" panose="020B0603030302020204" pitchFamily="34" charset="0"/>
              </a:defRPr>
            </a:lvl3pPr>
            <a:lvl4pPr>
              <a:lnSpc>
                <a:spcPct val="150000"/>
              </a:lnSpc>
              <a:defRPr sz="1400">
                <a:solidFill>
                  <a:schemeClr val="bg2">
                    <a:lumMod val="25000"/>
                  </a:schemeClr>
                </a:solidFill>
                <a:latin typeface="Core Sans C 45 Regular" panose="020B0603030302020204" pitchFamily="34" charset="0"/>
              </a:defRPr>
            </a:lvl4pPr>
            <a:lvl5pPr>
              <a:lnSpc>
                <a:spcPct val="150000"/>
              </a:lnSpc>
              <a:defRPr sz="1400">
                <a:solidFill>
                  <a:schemeClr val="bg2">
                    <a:lumMod val="25000"/>
                  </a:schemeClr>
                </a:solidFill>
                <a:latin typeface="Core Sans C 45 Regular" panose="020B06030303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a:extLst>
              <a:ext uri="{FF2B5EF4-FFF2-40B4-BE49-F238E27FC236}">
                <a16:creationId xmlns:a16="http://schemas.microsoft.com/office/drawing/2014/main" id="{0679144B-B346-4C88-9103-5F7B717B6744}"/>
              </a:ext>
            </a:extLst>
          </p:cNvPr>
          <p:cNvSpPr>
            <a:spLocks noGrp="1"/>
          </p:cNvSpPr>
          <p:nvPr>
            <p:ph type="sldNum" sz="quarter" idx="12"/>
          </p:nvPr>
        </p:nvSpPr>
        <p:spPr/>
        <p:txBody>
          <a:bodyPr/>
          <a:lstStyle/>
          <a:p>
            <a:fld id="{917C3962-B272-494B-9B95-87BC565E81CE}" type="slidenum">
              <a:rPr lang="en-IN" smtClean="0"/>
              <a:t>‹#›</a:t>
            </a:fld>
            <a:endParaRPr lang="en-IN"/>
          </a:p>
        </p:txBody>
      </p:sp>
    </p:spTree>
    <p:extLst>
      <p:ext uri="{BB962C8B-B14F-4D97-AF65-F5344CB8AC3E}">
        <p14:creationId xmlns:p14="http://schemas.microsoft.com/office/powerpoint/2010/main" val="3822391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Round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80847C-204E-4C80-A444-F631F11FD2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BB2C1D4-101D-494F-93C4-8909E0D78FB8}"/>
              </a:ext>
            </a:extLst>
          </p:cNvPr>
          <p:cNvSpPr>
            <a:spLocks noGrp="1"/>
          </p:cNvSpPr>
          <p:nvPr>
            <p:ph type="title" hasCustomPrompt="1"/>
          </p:nvPr>
        </p:nvSpPr>
        <p:spPr>
          <a:xfrm>
            <a:off x="1318488" y="1408521"/>
            <a:ext cx="5257799" cy="1170277"/>
          </a:xfrm>
        </p:spPr>
        <p:txBody>
          <a:bodyPr>
            <a:normAutofit/>
          </a:bodyPr>
          <a:lstStyle>
            <a:lvl1pPr>
              <a:defRPr sz="4000" b="0">
                <a:latin typeface="Core Sans C 75 ExtraBold" panose="020B0603030302020204" pitchFamily="34" charset="0"/>
              </a:defRPr>
            </a:lvl1pPr>
          </a:lstStyle>
          <a:p>
            <a:r>
              <a:rPr lang="en-US" dirty="0"/>
              <a:t>HERO PAGE TITLE GOES HERE</a:t>
            </a:r>
            <a:endParaRPr lang="en-IN" dirty="0"/>
          </a:p>
        </p:txBody>
      </p:sp>
      <p:sp>
        <p:nvSpPr>
          <p:cNvPr id="3" name="Content Placeholder 2">
            <a:extLst>
              <a:ext uri="{FF2B5EF4-FFF2-40B4-BE49-F238E27FC236}">
                <a16:creationId xmlns:a16="http://schemas.microsoft.com/office/drawing/2014/main" id="{05654659-1C6F-49C9-8673-B2E0232DDAA2}"/>
              </a:ext>
            </a:extLst>
          </p:cNvPr>
          <p:cNvSpPr>
            <a:spLocks noGrp="1"/>
          </p:cNvSpPr>
          <p:nvPr>
            <p:ph idx="1"/>
          </p:nvPr>
        </p:nvSpPr>
        <p:spPr>
          <a:xfrm>
            <a:off x="1318488" y="3009035"/>
            <a:ext cx="5257800" cy="2373745"/>
          </a:xfrm>
        </p:spPr>
        <p:txBody>
          <a:bodyPr>
            <a:normAutofit/>
          </a:bodyPr>
          <a:lstStyle>
            <a:lvl1pPr marL="0" indent="0">
              <a:lnSpc>
                <a:spcPct val="150000"/>
              </a:lnSpc>
              <a:buNone/>
              <a:defRPr sz="1400">
                <a:solidFill>
                  <a:schemeClr val="bg2">
                    <a:lumMod val="25000"/>
                  </a:schemeClr>
                </a:solidFill>
                <a:latin typeface="Core Sans C 45 Regular" panose="020B0603030302020204" pitchFamily="34" charset="0"/>
              </a:defRPr>
            </a:lvl1pPr>
            <a:lvl2pPr marL="457200" indent="0">
              <a:lnSpc>
                <a:spcPct val="150000"/>
              </a:lnSpc>
              <a:buNone/>
              <a:defRPr sz="1400">
                <a:solidFill>
                  <a:schemeClr val="bg2">
                    <a:lumMod val="25000"/>
                  </a:schemeClr>
                </a:solidFill>
                <a:latin typeface="Core Sans C 45 Regular" panose="020B0603030302020204" pitchFamily="34" charset="0"/>
              </a:defRPr>
            </a:lvl2pPr>
            <a:lvl3pPr>
              <a:lnSpc>
                <a:spcPct val="150000"/>
              </a:lnSpc>
              <a:defRPr sz="1400">
                <a:solidFill>
                  <a:schemeClr val="bg2">
                    <a:lumMod val="25000"/>
                  </a:schemeClr>
                </a:solidFill>
                <a:latin typeface="Core Sans C 45 Regular" panose="020B0603030302020204" pitchFamily="34" charset="0"/>
              </a:defRPr>
            </a:lvl3pPr>
            <a:lvl4pPr>
              <a:lnSpc>
                <a:spcPct val="150000"/>
              </a:lnSpc>
              <a:defRPr sz="1400">
                <a:solidFill>
                  <a:schemeClr val="bg2">
                    <a:lumMod val="25000"/>
                  </a:schemeClr>
                </a:solidFill>
                <a:latin typeface="Core Sans C 45 Regular" panose="020B0603030302020204" pitchFamily="34" charset="0"/>
              </a:defRPr>
            </a:lvl4pPr>
            <a:lvl5pPr>
              <a:lnSpc>
                <a:spcPct val="150000"/>
              </a:lnSpc>
              <a:defRPr sz="1400">
                <a:solidFill>
                  <a:schemeClr val="bg2">
                    <a:lumMod val="25000"/>
                  </a:schemeClr>
                </a:solidFill>
                <a:latin typeface="Core Sans C 45 Regular" panose="020B0603030302020204" pitchFamily="34" charset="0"/>
              </a:defRPr>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0679144B-B346-4C88-9103-5F7B717B6744}"/>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5" name="Picture Placeholder 4">
            <a:extLst>
              <a:ext uri="{FF2B5EF4-FFF2-40B4-BE49-F238E27FC236}">
                <a16:creationId xmlns:a16="http://schemas.microsoft.com/office/drawing/2014/main" id="{FF4DB82F-24F8-429B-A4C0-7264EC83CC0F}"/>
              </a:ext>
            </a:extLst>
          </p:cNvPr>
          <p:cNvSpPr>
            <a:spLocks noGrp="1"/>
          </p:cNvSpPr>
          <p:nvPr>
            <p:ph type="pic" sz="quarter" idx="13"/>
          </p:nvPr>
        </p:nvSpPr>
        <p:spPr>
          <a:xfrm>
            <a:off x="6966530" y="1441870"/>
            <a:ext cx="3950853" cy="3974259"/>
          </a:xfrm>
          <a:prstGeom prst="flowChartConnector">
            <a:avLst/>
          </a:prstGeom>
          <a:effectLst>
            <a:outerShdw blurRad="50800" dist="38100" dir="2700000" algn="tl" rotWithShape="0">
              <a:prstClr val="black">
                <a:alpha val="40000"/>
              </a:prstClr>
            </a:outerShdw>
          </a:effectLst>
        </p:spPr>
        <p:txBody>
          <a:bodyPr/>
          <a:lstStyle/>
          <a:p>
            <a:endParaRPr lang="en-IN"/>
          </a:p>
        </p:txBody>
      </p:sp>
      <p:sp>
        <p:nvSpPr>
          <p:cNvPr id="8" name="Oval 7">
            <a:extLst>
              <a:ext uri="{FF2B5EF4-FFF2-40B4-BE49-F238E27FC236}">
                <a16:creationId xmlns:a16="http://schemas.microsoft.com/office/drawing/2014/main" id="{4DA32ECA-9BC5-4297-A502-5E8E61E66C9C}"/>
              </a:ext>
            </a:extLst>
          </p:cNvPr>
          <p:cNvSpPr/>
          <p:nvPr userDrawn="1"/>
        </p:nvSpPr>
        <p:spPr>
          <a:xfrm>
            <a:off x="6856702" y="1342590"/>
            <a:ext cx="4191289" cy="419128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585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80AC6-9EF2-41BA-B0C5-154CC3A606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027D5A-B634-4983-BBCA-98BD9CCB90AC}"/>
              </a:ext>
            </a:extLst>
          </p:cNvPr>
          <p:cNvSpPr>
            <a:spLocks noGrp="1"/>
          </p:cNvSpPr>
          <p:nvPr>
            <p:ph type="title" hasCustomPrompt="1"/>
          </p:nvPr>
        </p:nvSpPr>
        <p:spPr>
          <a:xfrm>
            <a:off x="831850" y="1163304"/>
            <a:ext cx="6169314" cy="1261083"/>
          </a:xfrm>
        </p:spPr>
        <p:txBody>
          <a:bodyPr anchor="b">
            <a:normAutofit/>
          </a:bodyPr>
          <a:lstStyle>
            <a:lvl1pPr>
              <a:defRPr sz="4000">
                <a:latin typeface="Core Sans C 75 ExtraBold" panose="020B0603030302020204" pitchFamily="34" charset="0"/>
              </a:defRPr>
            </a:lvl1pPr>
          </a:lstStyle>
          <a:p>
            <a:r>
              <a:rPr lang="en-US" dirty="0"/>
              <a:t>HERO PAGE TITLE</a:t>
            </a:r>
            <a:br>
              <a:rPr lang="en-US" dirty="0"/>
            </a:br>
            <a:r>
              <a:rPr lang="en-US" dirty="0"/>
              <a:t>GOES HERE</a:t>
            </a:r>
            <a:endParaRPr lang="en-IN" dirty="0"/>
          </a:p>
        </p:txBody>
      </p:sp>
      <p:sp>
        <p:nvSpPr>
          <p:cNvPr id="3" name="Text Placeholder 2">
            <a:extLst>
              <a:ext uri="{FF2B5EF4-FFF2-40B4-BE49-F238E27FC236}">
                <a16:creationId xmlns:a16="http://schemas.microsoft.com/office/drawing/2014/main" id="{5B30F641-AEFA-4479-A5C5-91F508EB9C31}"/>
              </a:ext>
            </a:extLst>
          </p:cNvPr>
          <p:cNvSpPr>
            <a:spLocks noGrp="1"/>
          </p:cNvSpPr>
          <p:nvPr>
            <p:ph type="body" idx="1"/>
          </p:nvPr>
        </p:nvSpPr>
        <p:spPr>
          <a:xfrm>
            <a:off x="831850" y="3019221"/>
            <a:ext cx="6169314" cy="1414393"/>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B3F7A73F-ED81-4B5B-A076-E09CA3E1F185}"/>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9" name="Rectangle: Rounded Corners 8">
            <a:extLst>
              <a:ext uri="{FF2B5EF4-FFF2-40B4-BE49-F238E27FC236}">
                <a16:creationId xmlns:a16="http://schemas.microsoft.com/office/drawing/2014/main" id="{BC14CA7B-2FDA-4E01-92F8-10CEB9072136}"/>
              </a:ext>
            </a:extLst>
          </p:cNvPr>
          <p:cNvSpPr/>
          <p:nvPr userDrawn="1"/>
        </p:nvSpPr>
        <p:spPr>
          <a:xfrm>
            <a:off x="831850" y="2691896"/>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0191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cial Point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56FC44-97F5-4B09-BEE3-CCB64F8604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027D5A-B634-4983-BBCA-98BD9CCB90AC}"/>
              </a:ext>
            </a:extLst>
          </p:cNvPr>
          <p:cNvSpPr>
            <a:spLocks noGrp="1"/>
          </p:cNvSpPr>
          <p:nvPr>
            <p:ph type="title" hasCustomPrompt="1"/>
          </p:nvPr>
        </p:nvSpPr>
        <p:spPr>
          <a:xfrm>
            <a:off x="831850" y="1163304"/>
            <a:ext cx="6169314" cy="1261083"/>
          </a:xfrm>
        </p:spPr>
        <p:txBody>
          <a:bodyPr anchor="b">
            <a:normAutofit/>
          </a:bodyPr>
          <a:lstStyle>
            <a:lvl1pPr>
              <a:defRPr sz="4000">
                <a:latin typeface="Core Sans C 75 ExtraBold" panose="020B0603030302020204" pitchFamily="34" charset="0"/>
              </a:defRPr>
            </a:lvl1pPr>
          </a:lstStyle>
          <a:p>
            <a:r>
              <a:rPr lang="en-US" dirty="0"/>
              <a:t>HERO PAGE TITLE</a:t>
            </a:r>
            <a:br>
              <a:rPr lang="en-US" dirty="0"/>
            </a:br>
            <a:r>
              <a:rPr lang="en-US" dirty="0"/>
              <a:t>GOES HERE</a:t>
            </a:r>
            <a:endParaRPr lang="en-IN" dirty="0"/>
          </a:p>
        </p:txBody>
      </p:sp>
      <p:sp>
        <p:nvSpPr>
          <p:cNvPr id="3" name="Text Placeholder 2">
            <a:extLst>
              <a:ext uri="{FF2B5EF4-FFF2-40B4-BE49-F238E27FC236}">
                <a16:creationId xmlns:a16="http://schemas.microsoft.com/office/drawing/2014/main" id="{5B30F641-AEFA-4479-A5C5-91F508EB9C31}"/>
              </a:ext>
            </a:extLst>
          </p:cNvPr>
          <p:cNvSpPr>
            <a:spLocks noGrp="1"/>
          </p:cNvSpPr>
          <p:nvPr>
            <p:ph type="body" idx="1"/>
          </p:nvPr>
        </p:nvSpPr>
        <p:spPr>
          <a:xfrm>
            <a:off x="831850" y="3019221"/>
            <a:ext cx="6169314" cy="1414393"/>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B3F7A73F-ED81-4B5B-A076-E09CA3E1F185}"/>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10" name="Text Placeholder 2">
            <a:extLst>
              <a:ext uri="{FF2B5EF4-FFF2-40B4-BE49-F238E27FC236}">
                <a16:creationId xmlns:a16="http://schemas.microsoft.com/office/drawing/2014/main" id="{6EAFBCBA-65B2-4461-B0EF-9FA1BB9856BB}"/>
              </a:ext>
            </a:extLst>
          </p:cNvPr>
          <p:cNvSpPr>
            <a:spLocks noGrp="1"/>
          </p:cNvSpPr>
          <p:nvPr>
            <p:ph type="body" idx="13" hasCustomPrompt="1"/>
          </p:nvPr>
        </p:nvSpPr>
        <p:spPr>
          <a:xfrm>
            <a:off x="6899564" y="2078693"/>
            <a:ext cx="4026477" cy="974705"/>
          </a:xfrm>
        </p:spPr>
        <p:txBody>
          <a:bodyPr>
            <a:normAutofit/>
          </a:bodyPr>
          <a:lstStyle>
            <a:lvl1pPr marL="0" indent="0">
              <a:buNone/>
              <a:defRPr sz="1400" b="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001</a:t>
            </a:r>
          </a:p>
          <a:p>
            <a:pPr lvl="0"/>
            <a:r>
              <a:rPr lang="en-US" dirty="0"/>
              <a:t>Text goes here…..</a:t>
            </a:r>
          </a:p>
        </p:txBody>
      </p:sp>
      <p:sp>
        <p:nvSpPr>
          <p:cNvPr id="11" name="Text Placeholder 2">
            <a:extLst>
              <a:ext uri="{FF2B5EF4-FFF2-40B4-BE49-F238E27FC236}">
                <a16:creationId xmlns:a16="http://schemas.microsoft.com/office/drawing/2014/main" id="{371FA10B-416B-47A0-9381-298E31BA753D}"/>
              </a:ext>
            </a:extLst>
          </p:cNvPr>
          <p:cNvSpPr>
            <a:spLocks noGrp="1"/>
          </p:cNvSpPr>
          <p:nvPr>
            <p:ph type="body" idx="14" hasCustomPrompt="1"/>
          </p:nvPr>
        </p:nvSpPr>
        <p:spPr>
          <a:xfrm>
            <a:off x="6899564" y="3380723"/>
            <a:ext cx="4026477" cy="974705"/>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002</a:t>
            </a:r>
          </a:p>
          <a:p>
            <a:pPr lvl="0"/>
            <a:r>
              <a:rPr lang="en-US" dirty="0"/>
              <a:t>Text goes here…..</a:t>
            </a:r>
          </a:p>
        </p:txBody>
      </p:sp>
      <p:sp>
        <p:nvSpPr>
          <p:cNvPr id="12" name="Text Placeholder 2">
            <a:extLst>
              <a:ext uri="{FF2B5EF4-FFF2-40B4-BE49-F238E27FC236}">
                <a16:creationId xmlns:a16="http://schemas.microsoft.com/office/drawing/2014/main" id="{728C90BA-27AC-4D7F-B3D7-C9A541A61208}"/>
              </a:ext>
            </a:extLst>
          </p:cNvPr>
          <p:cNvSpPr>
            <a:spLocks noGrp="1"/>
          </p:cNvSpPr>
          <p:nvPr>
            <p:ph type="body" idx="15" hasCustomPrompt="1"/>
          </p:nvPr>
        </p:nvSpPr>
        <p:spPr>
          <a:xfrm>
            <a:off x="6899564" y="4682753"/>
            <a:ext cx="4026477" cy="974705"/>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003</a:t>
            </a:r>
          </a:p>
          <a:p>
            <a:pPr lvl="0"/>
            <a:r>
              <a:rPr lang="en-US" dirty="0"/>
              <a:t>Text goes here…..</a:t>
            </a:r>
          </a:p>
        </p:txBody>
      </p:sp>
      <p:sp>
        <p:nvSpPr>
          <p:cNvPr id="13" name="Rectangle: Rounded Corners 12">
            <a:extLst>
              <a:ext uri="{FF2B5EF4-FFF2-40B4-BE49-F238E27FC236}">
                <a16:creationId xmlns:a16="http://schemas.microsoft.com/office/drawing/2014/main" id="{19F6F173-EE68-423C-9BED-65C36013AB24}"/>
              </a:ext>
            </a:extLst>
          </p:cNvPr>
          <p:cNvSpPr/>
          <p:nvPr userDrawn="1"/>
        </p:nvSpPr>
        <p:spPr>
          <a:xfrm>
            <a:off x="836612" y="2634184"/>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6254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F514CC-CCDF-4408-BC8A-9B0D9774F0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7ED89FC-4F76-497A-8640-2B8A6E06485D}"/>
              </a:ext>
            </a:extLst>
          </p:cNvPr>
          <p:cNvSpPr>
            <a:spLocks noGrp="1"/>
          </p:cNvSpPr>
          <p:nvPr>
            <p:ph sz="half" idx="1"/>
          </p:nvPr>
        </p:nvSpPr>
        <p:spPr>
          <a:xfrm>
            <a:off x="838200" y="1825625"/>
            <a:ext cx="5181600" cy="4179741"/>
          </a:xfrm>
        </p:spPr>
        <p:txBody>
          <a:bodyPr>
            <a:normAutofit/>
          </a:bodyPr>
          <a:lstStyle>
            <a:lvl1pPr>
              <a:defRPr sz="1600">
                <a:solidFill>
                  <a:schemeClr val="bg2">
                    <a:lumMod val="25000"/>
                  </a:schemeClr>
                </a:solidFill>
                <a:latin typeface="Core Sans C 45 Regular" panose="020B0603030302020204" pitchFamily="34" charset="0"/>
              </a:defRPr>
            </a:lvl1pPr>
            <a:lvl2pPr>
              <a:defRPr sz="1400">
                <a:solidFill>
                  <a:schemeClr val="bg2">
                    <a:lumMod val="25000"/>
                  </a:schemeClr>
                </a:solidFill>
                <a:latin typeface="Core Sans C 45 Regular" panose="020B0603030302020204" pitchFamily="34" charset="0"/>
              </a:defRPr>
            </a:lvl2pPr>
            <a:lvl3pPr>
              <a:defRPr sz="1200">
                <a:solidFill>
                  <a:schemeClr val="bg2">
                    <a:lumMod val="25000"/>
                  </a:schemeClr>
                </a:solidFill>
                <a:latin typeface="Core Sans C 45 Regular" panose="020B0603030302020204" pitchFamily="34" charset="0"/>
              </a:defRPr>
            </a:lvl3pPr>
            <a:lvl4pPr>
              <a:defRPr sz="1100">
                <a:solidFill>
                  <a:schemeClr val="bg2">
                    <a:lumMod val="25000"/>
                  </a:schemeClr>
                </a:solidFill>
                <a:latin typeface="Core Sans C 45 Regular" panose="020B0603030302020204" pitchFamily="34" charset="0"/>
              </a:defRPr>
            </a:lvl4pPr>
            <a:lvl5pPr>
              <a:defRPr sz="1100">
                <a:solidFill>
                  <a:schemeClr val="bg2">
                    <a:lumMod val="25000"/>
                  </a:schemeClr>
                </a:solidFill>
                <a:latin typeface="Core Sans C 45 Regular" panose="020B06030303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a:extLst>
              <a:ext uri="{FF2B5EF4-FFF2-40B4-BE49-F238E27FC236}">
                <a16:creationId xmlns:a16="http://schemas.microsoft.com/office/drawing/2014/main" id="{70BDE6C2-AA15-4968-8AFF-DEC61135709F}"/>
              </a:ext>
            </a:extLst>
          </p:cNvPr>
          <p:cNvSpPr>
            <a:spLocks noGrp="1"/>
          </p:cNvSpPr>
          <p:nvPr>
            <p:ph sz="half" idx="2"/>
          </p:nvPr>
        </p:nvSpPr>
        <p:spPr>
          <a:xfrm>
            <a:off x="6172200" y="1825625"/>
            <a:ext cx="5181600" cy="4179741"/>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Slide Number Placeholder 6">
            <a:extLst>
              <a:ext uri="{FF2B5EF4-FFF2-40B4-BE49-F238E27FC236}">
                <a16:creationId xmlns:a16="http://schemas.microsoft.com/office/drawing/2014/main" id="{15BA8A79-EA78-49A3-AB2C-361DF89BE290}"/>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9" name="Title 1">
            <a:extLst>
              <a:ext uri="{FF2B5EF4-FFF2-40B4-BE49-F238E27FC236}">
                <a16:creationId xmlns:a16="http://schemas.microsoft.com/office/drawing/2014/main" id="{CA20AFD2-0962-4428-BD00-2018C71DEA6F}"/>
              </a:ext>
            </a:extLst>
          </p:cNvPr>
          <p:cNvSpPr>
            <a:spLocks noGrp="1"/>
          </p:cNvSpPr>
          <p:nvPr>
            <p:ph type="title" hasCustomPrompt="1"/>
          </p:nvPr>
        </p:nvSpPr>
        <p:spPr>
          <a:xfrm>
            <a:off x="838200" y="743805"/>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Tree>
    <p:extLst>
      <p:ext uri="{BB962C8B-B14F-4D97-AF65-F5344CB8AC3E}">
        <p14:creationId xmlns:p14="http://schemas.microsoft.com/office/powerpoint/2010/main" val="682148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9EEB82-A136-406A-85D3-569E3B33F23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7E6FAB94-0831-46FD-8AB7-4BA1463BFC2B}"/>
              </a:ext>
            </a:extLst>
          </p:cNvPr>
          <p:cNvSpPr>
            <a:spLocks noGrp="1"/>
          </p:cNvSpPr>
          <p:nvPr>
            <p:ph type="body" idx="1"/>
          </p:nvPr>
        </p:nvSpPr>
        <p:spPr>
          <a:xfrm>
            <a:off x="839788" y="1874624"/>
            <a:ext cx="5157787" cy="363538"/>
          </a:xfrm>
        </p:spPr>
        <p:txBody>
          <a:bodyPr anchor="b">
            <a:normAutofit/>
          </a:bodyPr>
          <a:lstStyle>
            <a:lvl1pPr marL="0" indent="0">
              <a:buNone/>
              <a:defRPr sz="2000" b="0">
                <a:latin typeface="Core Sans C 75 ExtraBold" panose="020B06030303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56E165C-AC9E-46B5-92B8-6976ED382A3B}"/>
              </a:ext>
            </a:extLst>
          </p:cNvPr>
          <p:cNvSpPr>
            <a:spLocks noGrp="1"/>
          </p:cNvSpPr>
          <p:nvPr>
            <p:ph sz="half" idx="2"/>
          </p:nvPr>
        </p:nvSpPr>
        <p:spPr>
          <a:xfrm>
            <a:off x="839788" y="2505075"/>
            <a:ext cx="5157787" cy="3498561"/>
          </a:xfrm>
        </p:spPr>
        <p:txBody>
          <a:bodyPr>
            <a:normAutofit/>
          </a:bodyPr>
          <a:lstStyle>
            <a:lvl1pPr>
              <a:defRPr sz="1600">
                <a:solidFill>
                  <a:schemeClr val="bg2">
                    <a:lumMod val="25000"/>
                  </a:schemeClr>
                </a:solidFill>
                <a:latin typeface="Core Sans C 45 Regular" panose="020B0603030302020204" pitchFamily="34" charset="0"/>
              </a:defRPr>
            </a:lvl1pPr>
            <a:lvl2pPr>
              <a:defRPr sz="1400">
                <a:solidFill>
                  <a:schemeClr val="bg2">
                    <a:lumMod val="25000"/>
                  </a:schemeClr>
                </a:solidFill>
                <a:latin typeface="Core Sans C 45 Regular" panose="020B0603030302020204" pitchFamily="34" charset="0"/>
              </a:defRPr>
            </a:lvl2pPr>
            <a:lvl3pPr>
              <a:defRPr sz="1200">
                <a:solidFill>
                  <a:schemeClr val="bg2">
                    <a:lumMod val="25000"/>
                  </a:schemeClr>
                </a:solidFill>
                <a:latin typeface="Core Sans C 45 Regular" panose="020B0603030302020204" pitchFamily="34" charset="0"/>
              </a:defRPr>
            </a:lvl3pPr>
            <a:lvl4pPr>
              <a:defRPr sz="1100">
                <a:solidFill>
                  <a:schemeClr val="bg2">
                    <a:lumMod val="25000"/>
                  </a:schemeClr>
                </a:solidFill>
                <a:latin typeface="Core Sans C 45 Regular" panose="020B0603030302020204" pitchFamily="34" charset="0"/>
              </a:defRPr>
            </a:lvl4pPr>
            <a:lvl5pPr>
              <a:defRPr sz="1100">
                <a:solidFill>
                  <a:schemeClr val="bg2">
                    <a:lumMod val="25000"/>
                  </a:schemeClr>
                </a:solidFill>
                <a:latin typeface="Core Sans C 45 Regular" panose="020B06030303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Text Placeholder 4">
            <a:extLst>
              <a:ext uri="{FF2B5EF4-FFF2-40B4-BE49-F238E27FC236}">
                <a16:creationId xmlns:a16="http://schemas.microsoft.com/office/drawing/2014/main" id="{5DCA7F60-DA49-483C-971A-B057C73AD0C3}"/>
              </a:ext>
            </a:extLst>
          </p:cNvPr>
          <p:cNvSpPr>
            <a:spLocks noGrp="1"/>
          </p:cNvSpPr>
          <p:nvPr>
            <p:ph type="body" sz="quarter" idx="3"/>
          </p:nvPr>
        </p:nvSpPr>
        <p:spPr>
          <a:xfrm>
            <a:off x="6172200" y="1845974"/>
            <a:ext cx="5183188" cy="401424"/>
          </a:xfrm>
        </p:spPr>
        <p:txBody>
          <a:bodyPr anchor="b">
            <a:normAutofit/>
          </a:bodyPr>
          <a:lstStyle>
            <a:lvl1pPr marL="0" indent="0">
              <a:buNone/>
              <a:defRPr sz="2000" b="0">
                <a:latin typeface="Core Sans C 75 ExtraBold" panose="020B06030303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EE126AD-93FF-41CF-A57E-50F41F4AB94F}"/>
              </a:ext>
            </a:extLst>
          </p:cNvPr>
          <p:cNvSpPr>
            <a:spLocks noGrp="1"/>
          </p:cNvSpPr>
          <p:nvPr>
            <p:ph sz="quarter" idx="4"/>
          </p:nvPr>
        </p:nvSpPr>
        <p:spPr>
          <a:xfrm>
            <a:off x="6172200" y="2505075"/>
            <a:ext cx="5183188" cy="3498561"/>
          </a:xfrm>
        </p:spPr>
        <p:txBody>
          <a:bodyPr>
            <a:normAutofit/>
          </a:bodyPr>
          <a:lstStyle>
            <a:lvl1pPr>
              <a:defRPr sz="1600">
                <a:solidFill>
                  <a:schemeClr val="bg2">
                    <a:lumMod val="25000"/>
                  </a:schemeClr>
                </a:solidFill>
              </a:defRPr>
            </a:lvl1pPr>
            <a:lvl2pPr>
              <a:defRPr sz="1400">
                <a:solidFill>
                  <a:schemeClr val="bg2">
                    <a:lumMod val="25000"/>
                  </a:schemeClr>
                </a:solidFill>
              </a:defRPr>
            </a:lvl2pPr>
            <a:lvl3pPr>
              <a:defRPr sz="1200">
                <a:solidFill>
                  <a:schemeClr val="bg2">
                    <a:lumMod val="25000"/>
                  </a:schemeClr>
                </a:solidFill>
              </a:defRPr>
            </a:lvl3pPr>
            <a:lvl4pPr>
              <a:defRPr sz="1100">
                <a:solidFill>
                  <a:schemeClr val="bg2">
                    <a:lumMod val="25000"/>
                  </a:schemeClr>
                </a:solidFill>
              </a:defRPr>
            </a:lvl4pPr>
            <a:lvl5pPr>
              <a:defRPr sz="1100">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Slide Number Placeholder 8">
            <a:extLst>
              <a:ext uri="{FF2B5EF4-FFF2-40B4-BE49-F238E27FC236}">
                <a16:creationId xmlns:a16="http://schemas.microsoft.com/office/drawing/2014/main" id="{3EAEC3AD-1982-4D34-9A6A-8A0BDA7E3B13}"/>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10" name="Title 1">
            <a:extLst>
              <a:ext uri="{FF2B5EF4-FFF2-40B4-BE49-F238E27FC236}">
                <a16:creationId xmlns:a16="http://schemas.microsoft.com/office/drawing/2014/main" id="{FC9A9580-6639-428F-8B7A-BC54A53B655C}"/>
              </a:ext>
            </a:extLst>
          </p:cNvPr>
          <p:cNvSpPr>
            <a:spLocks noGrp="1"/>
          </p:cNvSpPr>
          <p:nvPr>
            <p:ph type="title" hasCustomPrompt="1"/>
          </p:nvPr>
        </p:nvSpPr>
        <p:spPr>
          <a:xfrm>
            <a:off x="838200" y="743805"/>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Tree>
    <p:extLst>
      <p:ext uri="{BB962C8B-B14F-4D97-AF65-F5344CB8AC3E}">
        <p14:creationId xmlns:p14="http://schemas.microsoft.com/office/powerpoint/2010/main" val="397406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52262C-476C-468B-AC53-41807DF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7C0E75D-924E-4BCE-AE2F-830ED69AD86B}"/>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7" name="Title 1">
            <a:extLst>
              <a:ext uri="{FF2B5EF4-FFF2-40B4-BE49-F238E27FC236}">
                <a16:creationId xmlns:a16="http://schemas.microsoft.com/office/drawing/2014/main" id="{D67F6863-6E30-43FD-B129-722AA98D4771}"/>
              </a:ext>
            </a:extLst>
          </p:cNvPr>
          <p:cNvSpPr>
            <a:spLocks noGrp="1"/>
          </p:cNvSpPr>
          <p:nvPr>
            <p:ph type="title" hasCustomPrompt="1"/>
          </p:nvPr>
        </p:nvSpPr>
        <p:spPr>
          <a:xfrm>
            <a:off x="838200" y="743805"/>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Tree>
    <p:extLst>
      <p:ext uri="{BB962C8B-B14F-4D97-AF65-F5344CB8AC3E}">
        <p14:creationId xmlns:p14="http://schemas.microsoft.com/office/powerpoint/2010/main" val="121979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565413-D608-42DB-9DC0-BF1FA2C024A7}"/>
              </a:ext>
            </a:extLst>
          </p:cNvPr>
          <p:cNvSpPr>
            <a:spLocks noGrp="1"/>
          </p:cNvSpPr>
          <p:nvPr>
            <p:ph type="sldNum" sz="quarter" idx="12"/>
          </p:nvPr>
        </p:nvSpPr>
        <p:spPr/>
        <p:txBody>
          <a:bodyPr/>
          <a:lstStyle/>
          <a:p>
            <a:fld id="{917C3962-B272-494B-9B95-87BC565E81CE}" type="slidenum">
              <a:rPr lang="en-IN" smtClean="0"/>
              <a:t>‹#›</a:t>
            </a:fld>
            <a:endParaRPr lang="en-IN"/>
          </a:p>
        </p:txBody>
      </p:sp>
      <p:pic>
        <p:nvPicPr>
          <p:cNvPr id="3" name="Picture 2">
            <a:extLst>
              <a:ext uri="{FF2B5EF4-FFF2-40B4-BE49-F238E27FC236}">
                <a16:creationId xmlns:a16="http://schemas.microsoft.com/office/drawing/2014/main" id="{6B1FCB0D-E361-4587-9641-8E4C3D18F3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6552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7E9495-8A97-490E-A9F0-3CD8D56F1C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173D1ED5-117A-4194-A295-BF84A9EAC6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a:extLst>
              <a:ext uri="{FF2B5EF4-FFF2-40B4-BE49-F238E27FC236}">
                <a16:creationId xmlns:a16="http://schemas.microsoft.com/office/drawing/2014/main" id="{CD1A31A8-92B2-487E-9A68-A1FBAA225178}"/>
              </a:ext>
            </a:extLst>
          </p:cNvPr>
          <p:cNvSpPr>
            <a:spLocks noGrp="1"/>
          </p:cNvSpPr>
          <p:nvPr>
            <p:ph type="sldNum" sz="quarter" idx="4"/>
          </p:nvPr>
        </p:nvSpPr>
        <p:spPr>
          <a:xfrm>
            <a:off x="5811982" y="6129337"/>
            <a:ext cx="568036" cy="365125"/>
          </a:xfrm>
          <a:prstGeom prst="rect">
            <a:avLst/>
          </a:prstGeom>
        </p:spPr>
        <p:txBody>
          <a:bodyPr vert="horz" lIns="91440" tIns="45720" rIns="91440" bIns="45720" rtlCol="0" anchor="ctr"/>
          <a:lstStyle>
            <a:lvl1pPr algn="ctr">
              <a:defRPr sz="1200">
                <a:solidFill>
                  <a:schemeClr val="tx1">
                    <a:tint val="75000"/>
                  </a:schemeClr>
                </a:solidFill>
                <a:latin typeface="Core Sans C 45 Regular" panose="020B0603030302020204" pitchFamily="34" charset="0"/>
              </a:defRPr>
            </a:lvl1pPr>
          </a:lstStyle>
          <a:p>
            <a:fld id="{917C3962-B272-494B-9B95-87BC565E81CE}" type="slidenum">
              <a:rPr lang="en-IN" smtClean="0"/>
              <a:pPr/>
              <a:t>‹#›</a:t>
            </a:fld>
            <a:endParaRPr lang="en-IN"/>
          </a:p>
        </p:txBody>
      </p:sp>
    </p:spTree>
    <p:extLst>
      <p:ext uri="{BB962C8B-B14F-4D97-AF65-F5344CB8AC3E}">
        <p14:creationId xmlns:p14="http://schemas.microsoft.com/office/powerpoint/2010/main" val="3375356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9" r:id="rId5"/>
    <p:sldLayoutId id="2147483652" r:id="rId6"/>
    <p:sldLayoutId id="2147483653" r:id="rId7"/>
    <p:sldLayoutId id="2147483654" r:id="rId8"/>
    <p:sldLayoutId id="2147483655" r:id="rId9"/>
    <p:sldLayoutId id="2147483656" r:id="rId10"/>
    <p:sldLayoutId id="2147483657"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Core Sans C 75 ExtraBold" panose="020B06030303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2">
              <a:lumMod val="25000"/>
            </a:schemeClr>
          </a:solidFill>
          <a:latin typeface="Core Sans C 45 Regular" panose="020B06030303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Core Sans C 45 Regular" panose="020B06030303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25000"/>
            </a:schemeClr>
          </a:solidFill>
          <a:latin typeface="Core Sans C 45 Regular" panose="020B06030303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25000"/>
            </a:schemeClr>
          </a:solidFill>
          <a:latin typeface="Core Sans C 45 Regular" panose="020B06030303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25000"/>
            </a:schemeClr>
          </a:solidFill>
          <a:latin typeface="Core Sans C 45 Regular" panose="020B06030303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mailto:Shaurya.Agrawal@iiitb.ac.in" TargetMode="External"/><Relationship Id="rId2" Type="http://schemas.openxmlformats.org/officeDocument/2006/relationships/hyperlink" Target="mailto:Abhinav.Mahajan@iiitb.ac.i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C228-6D79-4024-A34A-674567E7B804}"/>
              </a:ext>
            </a:extLst>
          </p:cNvPr>
          <p:cNvSpPr>
            <a:spLocks noGrp="1"/>
          </p:cNvSpPr>
          <p:nvPr>
            <p:ph type="ctrTitle"/>
          </p:nvPr>
        </p:nvSpPr>
        <p:spPr>
          <a:xfrm>
            <a:off x="5818908" y="2191182"/>
            <a:ext cx="5793085" cy="1237818"/>
          </a:xfrm>
        </p:spPr>
        <p:txBody>
          <a:bodyPr/>
          <a:lstStyle/>
          <a:p>
            <a:r>
              <a:rPr lang="en-IN" dirty="0"/>
              <a:t>Aid Escalating Coverage: -</a:t>
            </a:r>
            <a:br>
              <a:rPr lang="en-IN" dirty="0"/>
            </a:br>
            <a:r>
              <a:rPr lang="en-IN" sz="2800" dirty="0"/>
              <a:t>Project Report</a:t>
            </a:r>
            <a:endParaRPr lang="en-IN" dirty="0"/>
          </a:p>
        </p:txBody>
      </p:sp>
      <p:sp>
        <p:nvSpPr>
          <p:cNvPr id="3" name="Subtitle 2">
            <a:extLst>
              <a:ext uri="{FF2B5EF4-FFF2-40B4-BE49-F238E27FC236}">
                <a16:creationId xmlns:a16="http://schemas.microsoft.com/office/drawing/2014/main" id="{9418463A-A4A3-4CF9-A0D9-1C962DBC8C48}"/>
              </a:ext>
            </a:extLst>
          </p:cNvPr>
          <p:cNvSpPr>
            <a:spLocks noGrp="1"/>
          </p:cNvSpPr>
          <p:nvPr>
            <p:ph type="subTitle" idx="1"/>
          </p:nvPr>
        </p:nvSpPr>
        <p:spPr/>
        <p:txBody>
          <a:bodyPr>
            <a:normAutofit/>
          </a:bodyPr>
          <a:lstStyle/>
          <a:p>
            <a:r>
              <a:rPr lang="en-IN" sz="1600" dirty="0"/>
              <a:t>Date: - 13</a:t>
            </a:r>
            <a:r>
              <a:rPr lang="en-IN" sz="1600" baseline="30000" dirty="0"/>
              <a:t>th</a:t>
            </a:r>
            <a:r>
              <a:rPr lang="en-IN" sz="1600" dirty="0"/>
              <a:t> December 2022 </a:t>
            </a:r>
          </a:p>
          <a:p>
            <a:pPr marL="285750" indent="-285750">
              <a:buFontTx/>
              <a:buChar char="-"/>
            </a:pPr>
            <a:r>
              <a:rPr lang="en-IN" sz="1600" dirty="0"/>
              <a:t>Abhinav Mahajan, IMT2020553</a:t>
            </a:r>
          </a:p>
          <a:p>
            <a:pPr marL="285750" indent="-285750">
              <a:buFontTx/>
              <a:buChar char="-"/>
            </a:pPr>
            <a:r>
              <a:rPr lang="en-IN" sz="1600" dirty="0"/>
              <a:t>Shaurya Agrawal, IMT2020539</a:t>
            </a:r>
          </a:p>
        </p:txBody>
      </p:sp>
      <p:sp>
        <p:nvSpPr>
          <p:cNvPr id="4" name="Slide Number Placeholder 3">
            <a:extLst>
              <a:ext uri="{FF2B5EF4-FFF2-40B4-BE49-F238E27FC236}">
                <a16:creationId xmlns:a16="http://schemas.microsoft.com/office/drawing/2014/main" id="{08C84FF4-F87F-4279-8A69-E2E7D7D6231E}"/>
              </a:ext>
            </a:extLst>
          </p:cNvPr>
          <p:cNvSpPr>
            <a:spLocks noGrp="1"/>
          </p:cNvSpPr>
          <p:nvPr>
            <p:ph type="sldNum" sz="quarter" idx="4294967295"/>
          </p:nvPr>
        </p:nvSpPr>
        <p:spPr>
          <a:xfrm>
            <a:off x="4724400" y="6183744"/>
            <a:ext cx="2743200" cy="365125"/>
          </a:xfrm>
        </p:spPr>
        <p:txBody>
          <a:bodyPr/>
          <a:lstStyle/>
          <a:p>
            <a:fld id="{917C3962-B272-494B-9B95-87BC565E81CE}" type="slidenum">
              <a:rPr lang="en-IN" smtClean="0"/>
              <a:t>1</a:t>
            </a:fld>
            <a:endParaRPr lang="en-IN"/>
          </a:p>
        </p:txBody>
      </p:sp>
    </p:spTree>
    <p:extLst>
      <p:ext uri="{BB962C8B-B14F-4D97-AF65-F5344CB8AC3E}">
        <p14:creationId xmlns:p14="http://schemas.microsoft.com/office/powerpoint/2010/main" val="39047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FA3396-C548-1618-C96E-B94AD019E32E}"/>
              </a:ext>
            </a:extLst>
          </p:cNvPr>
          <p:cNvSpPr>
            <a:spLocks noGrp="1"/>
          </p:cNvSpPr>
          <p:nvPr>
            <p:ph type="sldNum" sz="quarter" idx="12"/>
          </p:nvPr>
        </p:nvSpPr>
        <p:spPr/>
        <p:txBody>
          <a:bodyPr/>
          <a:lstStyle/>
          <a:p>
            <a:fld id="{917C3962-B272-494B-9B95-87BC565E81CE}" type="slidenum">
              <a:rPr lang="en-IN" smtClean="0"/>
              <a:t>10</a:t>
            </a:fld>
            <a:endParaRPr lang="en-IN"/>
          </a:p>
        </p:txBody>
      </p:sp>
      <p:sp>
        <p:nvSpPr>
          <p:cNvPr id="3" name="TextBox 2">
            <a:extLst>
              <a:ext uri="{FF2B5EF4-FFF2-40B4-BE49-F238E27FC236}">
                <a16:creationId xmlns:a16="http://schemas.microsoft.com/office/drawing/2014/main" id="{E9CC58BD-4898-B353-2C72-914DEDE0A4AD}"/>
              </a:ext>
            </a:extLst>
          </p:cNvPr>
          <p:cNvSpPr txBox="1"/>
          <p:nvPr/>
        </p:nvSpPr>
        <p:spPr>
          <a:xfrm>
            <a:off x="567629" y="295835"/>
            <a:ext cx="10488706" cy="5515292"/>
          </a:xfrm>
          <a:prstGeom prst="rect">
            <a:avLst/>
          </a:prstGeom>
          <a:noFill/>
        </p:spPr>
        <p:txBody>
          <a:bodyPr wrap="square" rtlCol="0">
            <a:spAutoFit/>
          </a:bodyPr>
          <a:lstStyle/>
          <a:p>
            <a:pPr>
              <a:lnSpc>
                <a:spcPct val="130000"/>
              </a:lnSpc>
              <a:spcBef>
                <a:spcPts val="1000"/>
              </a:spcBef>
            </a:pPr>
            <a:r>
              <a:rPr lang="en-IN" sz="1300" dirty="0">
                <a:solidFill>
                  <a:schemeClr val="bg2">
                    <a:lumMod val="25000"/>
                  </a:schemeClr>
                </a:solidFill>
                <a:latin typeface="Core Sans C 45 Regular" panose="020B0603030302020204" pitchFamily="34" charset="0"/>
              </a:rPr>
              <a:t>2.) Logistic Regression Hyperparameter Tuning: -</a:t>
            </a:r>
          </a:p>
          <a:p>
            <a:pPr marL="285750" indent="-28575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With the above information of TF-IDF vectorizers, now lets tune our Logistic Regression Model.</a:t>
            </a:r>
          </a:p>
          <a:p>
            <a:pPr marL="285750" indent="-285750">
              <a:lnSpc>
                <a:spcPct val="130000"/>
              </a:lnSpc>
              <a:spcBef>
                <a:spcPts val="1000"/>
              </a:spcBef>
              <a:buFont typeface="Arial" panose="020B0604020202020204" pitchFamily="34" charset="0"/>
              <a:buChar char="•"/>
            </a:pPr>
            <a:r>
              <a:rPr lang="en-IN" sz="1300" dirty="0" err="1">
                <a:solidFill>
                  <a:schemeClr val="bg2">
                    <a:lumMod val="25000"/>
                  </a:schemeClr>
                </a:solidFill>
                <a:latin typeface="Core Sans C 45 Regular" panose="020B0603030302020204" pitchFamily="34" charset="0"/>
              </a:rPr>
              <a:t>RandomizedSearchCV</a:t>
            </a:r>
            <a:r>
              <a:rPr lang="en-IN" sz="1300" dirty="0">
                <a:solidFill>
                  <a:schemeClr val="bg2">
                    <a:lumMod val="25000"/>
                  </a:schemeClr>
                </a:solidFill>
                <a:latin typeface="Core Sans C 45 Regular" panose="020B0603030302020204" pitchFamily="34" charset="0"/>
              </a:rPr>
              <a:t>() was preferred to </a:t>
            </a:r>
            <a:r>
              <a:rPr lang="en-IN" sz="1300" dirty="0" err="1">
                <a:solidFill>
                  <a:schemeClr val="bg2">
                    <a:lumMod val="25000"/>
                  </a:schemeClr>
                </a:solidFill>
                <a:latin typeface="Core Sans C 45 Regular" panose="020B0603030302020204" pitchFamily="34" charset="0"/>
              </a:rPr>
              <a:t>GridSearchCV</a:t>
            </a:r>
            <a:r>
              <a:rPr lang="en-IN" sz="1300" dirty="0">
                <a:solidFill>
                  <a:schemeClr val="bg2">
                    <a:lumMod val="25000"/>
                  </a:schemeClr>
                </a:solidFill>
                <a:latin typeface="Core Sans C 45 Regular" panose="020B0603030302020204" pitchFamily="34" charset="0"/>
              </a:rPr>
              <a:t>() because the results from randomised search were better than Grid search. Also Randomised Search is much faster.</a:t>
            </a:r>
          </a:p>
          <a:p>
            <a:pPr marL="285750" indent="-28575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First we performed the hyperparameter tuning locally, with local train, test, validation splits. Evaluation of the model was seen with 5fold Cross Validation. The </a:t>
            </a:r>
            <a:r>
              <a:rPr lang="en-IN" sz="1300" dirty="0" err="1">
                <a:solidFill>
                  <a:schemeClr val="bg2">
                    <a:lumMod val="25000"/>
                  </a:schemeClr>
                </a:solidFill>
                <a:latin typeface="Core Sans C 45 Regular" panose="020B0603030302020204" pitchFamily="34" charset="0"/>
              </a:rPr>
              <a:t>best_model</a:t>
            </a:r>
            <a:r>
              <a:rPr lang="en-IN" sz="1300" dirty="0">
                <a:solidFill>
                  <a:schemeClr val="bg2">
                    <a:lumMod val="25000"/>
                  </a:schemeClr>
                </a:solidFill>
                <a:latin typeface="Core Sans C 45 Regular" panose="020B0603030302020204" pitchFamily="34" charset="0"/>
              </a:rPr>
              <a:t> from </a:t>
            </a:r>
            <a:r>
              <a:rPr lang="en-IN" sz="1300" dirty="0" err="1">
                <a:solidFill>
                  <a:schemeClr val="bg2">
                    <a:lumMod val="25000"/>
                  </a:schemeClr>
                </a:solidFill>
                <a:latin typeface="Core Sans C 45 Regular" panose="020B0603030302020204" pitchFamily="34" charset="0"/>
              </a:rPr>
              <a:t>RandomisedSearchCV</a:t>
            </a:r>
            <a:r>
              <a:rPr lang="en-IN" sz="1300" dirty="0">
                <a:solidFill>
                  <a:schemeClr val="bg2">
                    <a:lumMod val="25000"/>
                  </a:schemeClr>
                </a:solidFill>
                <a:latin typeface="Core Sans C 45 Regular" panose="020B0603030302020204" pitchFamily="34" charset="0"/>
              </a:rPr>
              <a:t>() gave better results than our previous Logistic Regression Model.</a:t>
            </a:r>
          </a:p>
          <a:p>
            <a:pPr marL="285750" indent="-28575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Best Model so far (0.8824 </a:t>
            </a:r>
            <a:r>
              <a:rPr lang="en-IN" sz="1300" dirty="0" err="1">
                <a:solidFill>
                  <a:schemeClr val="bg2">
                    <a:lumMod val="25000"/>
                  </a:schemeClr>
                </a:solidFill>
                <a:latin typeface="Core Sans C 45 Regular" panose="020B0603030302020204" pitchFamily="34" charset="0"/>
              </a:rPr>
              <a:t>public_roc_score</a:t>
            </a:r>
            <a:r>
              <a:rPr lang="en-IN" sz="1300" dirty="0">
                <a:solidFill>
                  <a:schemeClr val="bg2">
                    <a:lumMod val="25000"/>
                  </a:schemeClr>
                </a:solidFill>
                <a:latin typeface="Core Sans C 45 Regular" panose="020B0603030302020204" pitchFamily="34" charset="0"/>
              </a:rPr>
              <a:t>): - From the previous conclusion, we performed the randomized search on the whole train set and then used those parameters for Logistic Regression.</a:t>
            </a:r>
          </a:p>
          <a:p>
            <a:pPr>
              <a:lnSpc>
                <a:spcPct val="130000"/>
              </a:lnSpc>
              <a:spcBef>
                <a:spcPts val="1000"/>
              </a:spcBef>
            </a:pPr>
            <a:r>
              <a:rPr lang="en-IN" sz="1300" dirty="0">
                <a:solidFill>
                  <a:schemeClr val="bg2">
                    <a:lumMod val="25000"/>
                  </a:schemeClr>
                </a:solidFill>
                <a:latin typeface="Core Sans C 45 Regular" panose="020B0603030302020204" pitchFamily="34" charset="0"/>
              </a:rPr>
              <a:t>3.) Random Forest Hyperparameter Tuning: -</a:t>
            </a:r>
          </a:p>
          <a:p>
            <a:pPr marL="285750" indent="-28575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A vanilla </a:t>
            </a:r>
            <a:r>
              <a:rPr lang="en-IN" sz="1300" dirty="0" err="1">
                <a:solidFill>
                  <a:schemeClr val="bg2">
                    <a:lumMod val="25000"/>
                  </a:schemeClr>
                </a:solidFill>
                <a:latin typeface="Core Sans C 45 Regular" panose="020B0603030302020204" pitchFamily="34" charset="0"/>
              </a:rPr>
              <a:t>RandomForest</a:t>
            </a:r>
            <a:r>
              <a:rPr lang="en-IN" sz="1300" dirty="0">
                <a:solidFill>
                  <a:schemeClr val="bg2">
                    <a:lumMod val="25000"/>
                  </a:schemeClr>
                </a:solidFill>
                <a:latin typeface="Core Sans C 45 Regular" panose="020B0603030302020204" pitchFamily="34" charset="0"/>
              </a:rPr>
              <a:t> gives a </a:t>
            </a:r>
            <a:r>
              <a:rPr lang="en-IN" sz="1300" dirty="0" err="1">
                <a:solidFill>
                  <a:schemeClr val="bg2">
                    <a:lumMod val="25000"/>
                  </a:schemeClr>
                </a:solidFill>
                <a:latin typeface="Core Sans C 45 Regular" panose="020B0603030302020204" pitchFamily="34" charset="0"/>
              </a:rPr>
              <a:t>public_roc_score</a:t>
            </a:r>
            <a:r>
              <a:rPr lang="en-IN" sz="1300" dirty="0">
                <a:solidFill>
                  <a:schemeClr val="bg2">
                    <a:lumMod val="25000"/>
                  </a:schemeClr>
                </a:solidFill>
                <a:latin typeface="Core Sans C 45 Regular" panose="020B0603030302020204" pitchFamily="34" charset="0"/>
              </a:rPr>
              <a:t> of 0.85, which is pretty sub-optimal. Therefore, we must perform a randomized search for hyperparameters for the Random Forest as well. The dataset is quite noisy, and therefore, a random forest should theoretically be a good fit.</a:t>
            </a:r>
          </a:p>
          <a:p>
            <a:pPr marL="285750" indent="-28575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Randomised Search with the desired set of features, such as </a:t>
            </a:r>
            <a:r>
              <a:rPr lang="en-IN" sz="1300" dirty="0" err="1">
                <a:solidFill>
                  <a:schemeClr val="bg2">
                    <a:lumMod val="25000"/>
                  </a:schemeClr>
                </a:solidFill>
                <a:latin typeface="Core Sans C 45 Regular" panose="020B0603030302020204" pitchFamily="34" charset="0"/>
              </a:rPr>
              <a:t>n_estimators</a:t>
            </a:r>
            <a:r>
              <a:rPr lang="en-IN" sz="1300" dirty="0">
                <a:solidFill>
                  <a:schemeClr val="bg2">
                    <a:lumMod val="25000"/>
                  </a:schemeClr>
                </a:solidFill>
                <a:latin typeface="Core Sans C 45 Regular" panose="020B0603030302020204" pitchFamily="34" charset="0"/>
              </a:rPr>
              <a:t> = 500, </a:t>
            </a:r>
            <a:r>
              <a:rPr lang="en-IN" sz="1300" dirty="0" err="1">
                <a:solidFill>
                  <a:schemeClr val="bg2">
                    <a:lumMod val="25000"/>
                  </a:schemeClr>
                </a:solidFill>
                <a:latin typeface="Core Sans C 45 Regular" panose="020B0603030302020204" pitchFamily="34" charset="0"/>
              </a:rPr>
              <a:t>max_depth</a:t>
            </a:r>
            <a:r>
              <a:rPr lang="en-IN" sz="1300" dirty="0">
                <a:solidFill>
                  <a:schemeClr val="bg2">
                    <a:lumMod val="25000"/>
                  </a:schemeClr>
                </a:solidFill>
                <a:latin typeface="Core Sans C 45 Regular" panose="020B0603030302020204" pitchFamily="34" charset="0"/>
              </a:rPr>
              <a:t> = [10, 50] takes far too long to converge. Hence it is abandoned. The problem again is TF-IDF makes the feature set dimension close to 76,000 which is a lot and if use </a:t>
            </a:r>
            <a:r>
              <a:rPr lang="en-IN" sz="1300" dirty="0" err="1">
                <a:solidFill>
                  <a:schemeClr val="bg2">
                    <a:lumMod val="25000"/>
                  </a:schemeClr>
                </a:solidFill>
                <a:latin typeface="Core Sans C 45 Regular" panose="020B0603030302020204" pitchFamily="34" charset="0"/>
              </a:rPr>
              <a:t>min_df</a:t>
            </a:r>
            <a:r>
              <a:rPr lang="en-IN" sz="1300" dirty="0">
                <a:solidFill>
                  <a:schemeClr val="bg2">
                    <a:lumMod val="25000"/>
                  </a:schemeClr>
                </a:solidFill>
                <a:latin typeface="Core Sans C 45 Regular" panose="020B0603030302020204" pitchFamily="34" charset="0"/>
              </a:rPr>
              <a:t> in TF-IDF, we comprise our performance.</a:t>
            </a:r>
          </a:p>
          <a:p>
            <a:pPr marL="285750" indent="-28575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With </a:t>
            </a:r>
            <a:r>
              <a:rPr lang="en-IN" sz="1300" dirty="0" err="1">
                <a:solidFill>
                  <a:schemeClr val="bg2">
                    <a:lumMod val="25000"/>
                  </a:schemeClr>
                </a:solidFill>
                <a:latin typeface="Core Sans C 45 Regular" panose="020B0603030302020204" pitchFamily="34" charset="0"/>
              </a:rPr>
              <a:t>n_iter</a:t>
            </a:r>
            <a:r>
              <a:rPr lang="en-IN" sz="1300" dirty="0">
                <a:solidFill>
                  <a:schemeClr val="bg2">
                    <a:lumMod val="25000"/>
                  </a:schemeClr>
                </a:solidFill>
                <a:latin typeface="Core Sans C 45 Regular" panose="020B0603030302020204" pitchFamily="34" charset="0"/>
              </a:rPr>
              <a:t> = 5, </a:t>
            </a:r>
            <a:r>
              <a:rPr lang="en-IN" sz="1300" dirty="0" err="1">
                <a:solidFill>
                  <a:schemeClr val="bg2">
                    <a:lumMod val="25000"/>
                  </a:schemeClr>
                </a:solidFill>
                <a:latin typeface="Core Sans C 45 Regular" panose="020B0603030302020204" pitchFamily="34" charset="0"/>
              </a:rPr>
              <a:t>max_depth</a:t>
            </a:r>
            <a:r>
              <a:rPr lang="en-IN" sz="1300" dirty="0">
                <a:solidFill>
                  <a:schemeClr val="bg2">
                    <a:lumMod val="25000"/>
                  </a:schemeClr>
                </a:solidFill>
                <a:latin typeface="Core Sans C 45 Regular" panose="020B0603030302020204" pitchFamily="34" charset="0"/>
              </a:rPr>
              <a:t> = [2, 4], and </a:t>
            </a:r>
            <a:r>
              <a:rPr lang="en-IN" sz="1300" dirty="0" err="1">
                <a:solidFill>
                  <a:schemeClr val="bg2">
                    <a:lumMod val="25000"/>
                  </a:schemeClr>
                </a:solidFill>
                <a:latin typeface="Core Sans C 45 Regular" panose="020B0603030302020204" pitchFamily="34" charset="0"/>
              </a:rPr>
              <a:t>n_estimators</a:t>
            </a:r>
            <a:r>
              <a:rPr lang="en-IN" sz="1300" dirty="0">
                <a:solidFill>
                  <a:schemeClr val="bg2">
                    <a:lumMod val="25000"/>
                  </a:schemeClr>
                </a:solidFill>
                <a:latin typeface="Core Sans C 45 Regular" panose="020B0603030302020204" pitchFamily="34" charset="0"/>
              </a:rPr>
              <a:t> = 10, we were able to get a 0.87 </a:t>
            </a:r>
            <a:r>
              <a:rPr lang="en-IN" sz="1300" dirty="0" err="1">
                <a:solidFill>
                  <a:schemeClr val="bg2">
                    <a:lumMod val="25000"/>
                  </a:schemeClr>
                </a:solidFill>
                <a:latin typeface="Core Sans C 45 Regular" panose="020B0603030302020204" pitchFamily="34" charset="0"/>
              </a:rPr>
              <a:t>public_roc_score</a:t>
            </a:r>
            <a:r>
              <a:rPr lang="en-IN" sz="1300" dirty="0">
                <a:solidFill>
                  <a:schemeClr val="bg2">
                    <a:lumMod val="25000"/>
                  </a:schemeClr>
                </a:solidFill>
                <a:latin typeface="Core Sans C 45 Regular" panose="020B0603030302020204" pitchFamily="34" charset="0"/>
              </a:rPr>
              <a:t> </a:t>
            </a:r>
            <a:r>
              <a:rPr lang="en-IN" sz="1300" dirty="0" err="1">
                <a:solidFill>
                  <a:schemeClr val="bg2">
                    <a:lumMod val="25000"/>
                  </a:schemeClr>
                </a:solidFill>
                <a:latin typeface="Core Sans C 45 Regular" panose="020B0603030302020204" pitchFamily="34" charset="0"/>
              </a:rPr>
              <a:t>RandomForest</a:t>
            </a:r>
            <a:r>
              <a:rPr lang="en-IN" sz="1300" dirty="0">
                <a:solidFill>
                  <a:schemeClr val="bg2">
                    <a:lumMod val="25000"/>
                  </a:schemeClr>
                </a:solidFill>
                <a:latin typeface="Core Sans C 45 Regular" panose="020B0603030302020204" pitchFamily="34" charset="0"/>
              </a:rPr>
              <a:t>.</a:t>
            </a:r>
          </a:p>
        </p:txBody>
      </p:sp>
    </p:spTree>
    <p:extLst>
      <p:ext uri="{BB962C8B-B14F-4D97-AF65-F5344CB8AC3E}">
        <p14:creationId xmlns:p14="http://schemas.microsoft.com/office/powerpoint/2010/main" val="3053976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AC3B-4D49-9C8B-5A94-8C82C02BA3AB}"/>
              </a:ext>
            </a:extLst>
          </p:cNvPr>
          <p:cNvSpPr>
            <a:spLocks noGrp="1"/>
          </p:cNvSpPr>
          <p:nvPr>
            <p:ph type="title"/>
          </p:nvPr>
        </p:nvSpPr>
        <p:spPr/>
        <p:txBody>
          <a:bodyPr/>
          <a:lstStyle/>
          <a:p>
            <a:r>
              <a:rPr lang="en-IN" dirty="0"/>
              <a:t>5.) Neural Networks: -</a:t>
            </a:r>
          </a:p>
        </p:txBody>
      </p:sp>
      <p:sp>
        <p:nvSpPr>
          <p:cNvPr id="3" name="Content Placeholder 2">
            <a:extLst>
              <a:ext uri="{FF2B5EF4-FFF2-40B4-BE49-F238E27FC236}">
                <a16:creationId xmlns:a16="http://schemas.microsoft.com/office/drawing/2014/main" id="{C7D47082-3EA0-BEB8-44FB-BFA079B737B6}"/>
              </a:ext>
            </a:extLst>
          </p:cNvPr>
          <p:cNvSpPr>
            <a:spLocks noGrp="1"/>
          </p:cNvSpPr>
          <p:nvPr>
            <p:ph idx="1"/>
          </p:nvPr>
        </p:nvSpPr>
        <p:spPr/>
        <p:txBody>
          <a:bodyPr>
            <a:normAutofit fontScale="92500"/>
          </a:bodyPr>
          <a:lstStyle/>
          <a:p>
            <a:r>
              <a:rPr lang="en-IN" dirty="0"/>
              <a:t>The Problem again is the VC Dimension which comes after TF-IDF vectorization. Also the sparsity of the dataset, just 4000 samples. Therefore, we cannot use more than 4000 parameters in the Neural network. Also we cannot use sparse matrices in neural networks, since </a:t>
            </a:r>
            <a:r>
              <a:rPr lang="en-IN" dirty="0" err="1"/>
              <a:t>fit_generator</a:t>
            </a:r>
            <a:r>
              <a:rPr lang="en-IN" dirty="0"/>
              <a:t>() has been depreciated. Loading the entire TF-IDF Vector to the GPU will consume all the space (leading to OOM Error) and therefore, we use </a:t>
            </a:r>
            <a:r>
              <a:rPr lang="en-IN" dirty="0" err="1"/>
              <a:t>max_features</a:t>
            </a:r>
            <a:r>
              <a:rPr lang="en-IN" dirty="0"/>
              <a:t> = 500 OR </a:t>
            </a:r>
            <a:r>
              <a:rPr lang="en-IN" dirty="0" err="1"/>
              <a:t>min_df</a:t>
            </a:r>
            <a:r>
              <a:rPr lang="en-IN" dirty="0"/>
              <a:t> = 0.01 to make our input vector smaller.</a:t>
            </a:r>
          </a:p>
          <a:p>
            <a:r>
              <a:rPr lang="en-IN" dirty="0"/>
              <a:t>Extensive modelling was done, and hyperparameter tuning was done by trial and error and trends of cross validation accuracy with hyperparameters. </a:t>
            </a:r>
          </a:p>
          <a:p>
            <a:r>
              <a:rPr lang="en-IN" dirty="0"/>
              <a:t>Model 1 (public </a:t>
            </a:r>
            <a:r>
              <a:rPr lang="en-IN" dirty="0" err="1"/>
              <a:t>roc_score</a:t>
            </a:r>
            <a:r>
              <a:rPr lang="en-IN" dirty="0"/>
              <a:t> 0.87): - 4 nodes input hidden layer, fed to a 10 node hidden layer 2, with </a:t>
            </a:r>
            <a:r>
              <a:rPr lang="en-IN" dirty="0" err="1"/>
              <a:t>relu</a:t>
            </a:r>
            <a:r>
              <a:rPr lang="en-IN" dirty="0"/>
              <a:t> activations and dropout=0.3 (for both layers). Number of nodes, activation functions and dropout values, number of epochs were all tinkered and this was the best 2 layer NN Model.</a:t>
            </a:r>
          </a:p>
          <a:p>
            <a:r>
              <a:rPr lang="en-IN" dirty="0"/>
              <a:t>Model 2 (Best NN Model, public </a:t>
            </a:r>
            <a:r>
              <a:rPr lang="en-IN" dirty="0" err="1"/>
              <a:t>roc_score</a:t>
            </a:r>
            <a:r>
              <a:rPr lang="en-IN" dirty="0"/>
              <a:t> 0.878): - 16 nodes in hidden layer 1. Early stopping used and dropout = 0.5. These parameters come because we need to prevent the Neural Network from overfitting and mugging up the data. </a:t>
            </a:r>
          </a:p>
        </p:txBody>
      </p:sp>
      <p:sp>
        <p:nvSpPr>
          <p:cNvPr id="4" name="Slide Number Placeholder 3">
            <a:extLst>
              <a:ext uri="{FF2B5EF4-FFF2-40B4-BE49-F238E27FC236}">
                <a16:creationId xmlns:a16="http://schemas.microsoft.com/office/drawing/2014/main" id="{4B3F14C9-BE90-D10C-C7FC-9E899FEDD5C2}"/>
              </a:ext>
            </a:extLst>
          </p:cNvPr>
          <p:cNvSpPr>
            <a:spLocks noGrp="1"/>
          </p:cNvSpPr>
          <p:nvPr>
            <p:ph type="sldNum" sz="quarter" idx="12"/>
          </p:nvPr>
        </p:nvSpPr>
        <p:spPr/>
        <p:txBody>
          <a:bodyPr/>
          <a:lstStyle/>
          <a:p>
            <a:fld id="{917C3962-B272-494B-9B95-87BC565E81CE}" type="slidenum">
              <a:rPr lang="en-IN" smtClean="0"/>
              <a:t>11</a:t>
            </a:fld>
            <a:endParaRPr lang="en-IN"/>
          </a:p>
        </p:txBody>
      </p:sp>
    </p:spTree>
    <p:extLst>
      <p:ext uri="{BB962C8B-B14F-4D97-AF65-F5344CB8AC3E}">
        <p14:creationId xmlns:p14="http://schemas.microsoft.com/office/powerpoint/2010/main" val="154772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69BD-0879-CB2C-494E-59A0BC51143A}"/>
              </a:ext>
            </a:extLst>
          </p:cNvPr>
          <p:cNvSpPr>
            <a:spLocks noGrp="1"/>
          </p:cNvSpPr>
          <p:nvPr>
            <p:ph type="title"/>
          </p:nvPr>
        </p:nvSpPr>
        <p:spPr/>
        <p:txBody>
          <a:bodyPr/>
          <a:lstStyle/>
          <a:p>
            <a:r>
              <a:rPr lang="en-IN" dirty="0"/>
              <a:t>Transfer Learning with BERT: -</a:t>
            </a:r>
          </a:p>
        </p:txBody>
      </p:sp>
      <p:sp>
        <p:nvSpPr>
          <p:cNvPr id="3" name="Content Placeholder 2">
            <a:extLst>
              <a:ext uri="{FF2B5EF4-FFF2-40B4-BE49-F238E27FC236}">
                <a16:creationId xmlns:a16="http://schemas.microsoft.com/office/drawing/2014/main" id="{717DAE36-7D49-58C4-FD47-DBC4A9B24EB1}"/>
              </a:ext>
            </a:extLst>
          </p:cNvPr>
          <p:cNvSpPr>
            <a:spLocks noGrp="1"/>
          </p:cNvSpPr>
          <p:nvPr>
            <p:ph idx="1"/>
          </p:nvPr>
        </p:nvSpPr>
        <p:spPr/>
        <p:txBody>
          <a:bodyPr/>
          <a:lstStyle/>
          <a:p>
            <a:r>
              <a:rPr lang="en-IN" dirty="0"/>
              <a:t>Since our dataset is small, it is maybe the best approach to use a pre-trained model, use the encodings, and then fine tune or add layers to the output to make the model fit our dataset.</a:t>
            </a:r>
          </a:p>
          <a:p>
            <a:r>
              <a:rPr lang="en-IN" dirty="0"/>
              <a:t>Model 1(public </a:t>
            </a:r>
            <a:r>
              <a:rPr lang="en-IN" dirty="0" err="1"/>
              <a:t>roc_score</a:t>
            </a:r>
            <a:r>
              <a:rPr lang="en-IN" dirty="0"/>
              <a:t> of 0.87): - Very Simple, Using the BERT Tokenizer, Tokenize and vectorize / tensorize our textual data (‘</a:t>
            </a:r>
            <a:r>
              <a:rPr lang="en-IN" dirty="0" err="1"/>
              <a:t>Complete_Textual_Data</a:t>
            </a:r>
            <a:r>
              <a:rPr lang="en-IN" dirty="0"/>
              <a:t>’) and then train the weights to a sigmoid classifier. </a:t>
            </a:r>
          </a:p>
          <a:p>
            <a:r>
              <a:rPr lang="en-IN" dirty="0"/>
              <a:t>Model 2 (Best Transfer Learning Model, public </a:t>
            </a:r>
            <a:r>
              <a:rPr lang="en-IN" dirty="0" err="1"/>
              <a:t>roc_score</a:t>
            </a:r>
            <a:r>
              <a:rPr lang="en-IN" dirty="0"/>
              <a:t> of 0.878): - More sophisticated, usage of LSTM to use context of data to maybe get more accurate classifications. One more hidden Layer added with 50 nodes, 0.5 dropout. </a:t>
            </a:r>
          </a:p>
          <a:p>
            <a:r>
              <a:rPr lang="en-IN" dirty="0"/>
              <a:t>Model 3 (public </a:t>
            </a:r>
            <a:r>
              <a:rPr lang="en-IN" dirty="0" err="1"/>
              <a:t>roc_score</a:t>
            </a:r>
            <a:r>
              <a:rPr lang="en-IN" dirty="0"/>
              <a:t> of 0.870): - Hybrid model. Tried to use the best Transfer Learning model as well as the best model so far, Logistic Regressor with tuned hyperparameters. Average of both </a:t>
            </a:r>
            <a:r>
              <a:rPr lang="en-IN" dirty="0" err="1"/>
              <a:t>predicitions</a:t>
            </a:r>
            <a:r>
              <a:rPr lang="en-IN" dirty="0"/>
              <a:t> was taken as the ultimate prediction. If we fit a </a:t>
            </a:r>
            <a:r>
              <a:rPr lang="en-IN" dirty="0" err="1"/>
              <a:t>Logisitic</a:t>
            </a:r>
            <a:r>
              <a:rPr lang="en-IN" dirty="0"/>
              <a:t> Regressor to both, much more weight is given to the Logistic Regressor.</a:t>
            </a:r>
          </a:p>
        </p:txBody>
      </p:sp>
      <p:sp>
        <p:nvSpPr>
          <p:cNvPr id="4" name="Slide Number Placeholder 3">
            <a:extLst>
              <a:ext uri="{FF2B5EF4-FFF2-40B4-BE49-F238E27FC236}">
                <a16:creationId xmlns:a16="http://schemas.microsoft.com/office/drawing/2014/main" id="{0D1E593C-B7C2-A5FE-A980-0027EE5AF9C6}"/>
              </a:ext>
            </a:extLst>
          </p:cNvPr>
          <p:cNvSpPr>
            <a:spLocks noGrp="1"/>
          </p:cNvSpPr>
          <p:nvPr>
            <p:ph type="sldNum" sz="quarter" idx="12"/>
          </p:nvPr>
        </p:nvSpPr>
        <p:spPr/>
        <p:txBody>
          <a:bodyPr/>
          <a:lstStyle/>
          <a:p>
            <a:fld id="{917C3962-B272-494B-9B95-87BC565E81CE}" type="slidenum">
              <a:rPr lang="en-IN" smtClean="0"/>
              <a:t>12</a:t>
            </a:fld>
            <a:endParaRPr lang="en-IN"/>
          </a:p>
        </p:txBody>
      </p:sp>
    </p:spTree>
    <p:extLst>
      <p:ext uri="{BB962C8B-B14F-4D97-AF65-F5344CB8AC3E}">
        <p14:creationId xmlns:p14="http://schemas.microsoft.com/office/powerpoint/2010/main" val="1826076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6DB3-7399-87C4-04D6-076D5875AF80}"/>
              </a:ext>
            </a:extLst>
          </p:cNvPr>
          <p:cNvSpPr>
            <a:spLocks noGrp="1"/>
          </p:cNvSpPr>
          <p:nvPr>
            <p:ph type="title"/>
          </p:nvPr>
        </p:nvSpPr>
        <p:spPr/>
        <p:txBody>
          <a:bodyPr/>
          <a:lstStyle/>
          <a:p>
            <a:r>
              <a:rPr lang="en-IN" dirty="0"/>
              <a:t>Team Contribution: -</a:t>
            </a:r>
          </a:p>
        </p:txBody>
      </p:sp>
      <p:sp>
        <p:nvSpPr>
          <p:cNvPr id="3" name="Content Placeholder 2">
            <a:extLst>
              <a:ext uri="{FF2B5EF4-FFF2-40B4-BE49-F238E27FC236}">
                <a16:creationId xmlns:a16="http://schemas.microsoft.com/office/drawing/2014/main" id="{5E50D5C7-C933-637E-DB93-CA44E18D0DD9}"/>
              </a:ext>
            </a:extLst>
          </p:cNvPr>
          <p:cNvSpPr>
            <a:spLocks noGrp="1"/>
          </p:cNvSpPr>
          <p:nvPr>
            <p:ph idx="1"/>
          </p:nvPr>
        </p:nvSpPr>
        <p:spPr/>
        <p:txBody>
          <a:bodyPr/>
          <a:lstStyle/>
          <a:p>
            <a:pPr marL="0" indent="0">
              <a:buNone/>
            </a:pPr>
            <a:r>
              <a:rPr lang="en-IN" dirty="0"/>
              <a:t>1.) Abhinav Mahajan, IMT2020553, </a:t>
            </a:r>
            <a:r>
              <a:rPr lang="en-IN" dirty="0">
                <a:hlinkClick r:id="rId2"/>
              </a:rPr>
              <a:t>Abhinav.Mahajan@iiitb.ac.in</a:t>
            </a:r>
            <a:r>
              <a:rPr lang="en-IN" dirty="0"/>
              <a:t> </a:t>
            </a:r>
          </a:p>
          <a:p>
            <a:r>
              <a:rPr lang="en-IN" dirty="0"/>
              <a:t>Model </a:t>
            </a:r>
            <a:r>
              <a:rPr lang="en-IN" dirty="0" err="1"/>
              <a:t>Ensembling</a:t>
            </a:r>
            <a:r>
              <a:rPr lang="en-IN" dirty="0"/>
              <a:t>, Neural Networks and Hyperparameter Training.</a:t>
            </a:r>
          </a:p>
          <a:p>
            <a:pPr marL="0" indent="0">
              <a:buNone/>
            </a:pPr>
            <a:r>
              <a:rPr lang="en-IN" dirty="0"/>
              <a:t>2.) Shaurya Agrawal, IMT2020539, </a:t>
            </a:r>
            <a:r>
              <a:rPr lang="en-IN" dirty="0">
                <a:hlinkClick r:id="rId3"/>
              </a:rPr>
              <a:t>Shaurya.Agrawal@iiitb.ac.in</a:t>
            </a:r>
            <a:endParaRPr lang="en-IN" dirty="0"/>
          </a:p>
          <a:p>
            <a:r>
              <a:rPr lang="en-IN" dirty="0"/>
              <a:t>Exploratory Data Analysis, Pre-processing, TF-IDF and vectorization of textual data.</a:t>
            </a:r>
          </a:p>
        </p:txBody>
      </p:sp>
      <p:sp>
        <p:nvSpPr>
          <p:cNvPr id="4" name="Slide Number Placeholder 3">
            <a:extLst>
              <a:ext uri="{FF2B5EF4-FFF2-40B4-BE49-F238E27FC236}">
                <a16:creationId xmlns:a16="http://schemas.microsoft.com/office/drawing/2014/main" id="{E52AD76F-9A74-F869-38E1-BA9BB496E62A}"/>
              </a:ext>
            </a:extLst>
          </p:cNvPr>
          <p:cNvSpPr>
            <a:spLocks noGrp="1"/>
          </p:cNvSpPr>
          <p:nvPr>
            <p:ph type="sldNum" sz="quarter" idx="12"/>
          </p:nvPr>
        </p:nvSpPr>
        <p:spPr/>
        <p:txBody>
          <a:bodyPr/>
          <a:lstStyle/>
          <a:p>
            <a:fld id="{917C3962-B272-494B-9B95-87BC565E81CE}" type="slidenum">
              <a:rPr lang="en-IN" smtClean="0"/>
              <a:t>13</a:t>
            </a:fld>
            <a:endParaRPr lang="en-IN"/>
          </a:p>
        </p:txBody>
      </p:sp>
    </p:spTree>
    <p:extLst>
      <p:ext uri="{BB962C8B-B14F-4D97-AF65-F5344CB8AC3E}">
        <p14:creationId xmlns:p14="http://schemas.microsoft.com/office/powerpoint/2010/main" val="269044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A4BA8-324D-78C1-8BB9-DE585217AA78}"/>
              </a:ext>
            </a:extLst>
          </p:cNvPr>
          <p:cNvSpPr>
            <a:spLocks noGrp="1"/>
          </p:cNvSpPr>
          <p:nvPr>
            <p:ph type="title"/>
          </p:nvPr>
        </p:nvSpPr>
        <p:spPr/>
        <p:txBody>
          <a:bodyPr/>
          <a:lstStyle/>
          <a:p>
            <a:r>
              <a:rPr lang="en-IN" dirty="0"/>
              <a:t>1.) Pre-processing: -</a:t>
            </a:r>
          </a:p>
        </p:txBody>
      </p:sp>
      <p:sp>
        <p:nvSpPr>
          <p:cNvPr id="3" name="Content Placeholder 2">
            <a:extLst>
              <a:ext uri="{FF2B5EF4-FFF2-40B4-BE49-F238E27FC236}">
                <a16:creationId xmlns:a16="http://schemas.microsoft.com/office/drawing/2014/main" id="{FE8FF4B4-43B5-0FA2-9FA9-744BCD09021A}"/>
              </a:ext>
            </a:extLst>
          </p:cNvPr>
          <p:cNvSpPr>
            <a:spLocks noGrp="1"/>
          </p:cNvSpPr>
          <p:nvPr>
            <p:ph idx="1"/>
          </p:nvPr>
        </p:nvSpPr>
        <p:spPr/>
        <p:txBody>
          <a:bodyPr/>
          <a:lstStyle/>
          <a:p>
            <a:r>
              <a:rPr lang="en-IN" dirty="0"/>
              <a:t>Our first step was to perform EDA (Exploratory Data Analysis). In specific, the categorical (discrete, one hot encodable data) and non categorical features.</a:t>
            </a:r>
          </a:p>
          <a:p>
            <a:r>
              <a:rPr lang="en-IN" dirty="0"/>
              <a:t>All the ? And unknown values were changed to </a:t>
            </a:r>
            <a:r>
              <a:rPr lang="en-IN" dirty="0" err="1"/>
              <a:t>np.NaN</a:t>
            </a:r>
            <a:r>
              <a:rPr lang="en-IN" dirty="0"/>
              <a:t>.</a:t>
            </a:r>
          </a:p>
          <a:p>
            <a:r>
              <a:rPr lang="en-IN" dirty="0" err="1"/>
              <a:t>alchemy_category</a:t>
            </a:r>
            <a:r>
              <a:rPr lang="en-IN" dirty="0"/>
              <a:t>, </a:t>
            </a:r>
            <a:r>
              <a:rPr lang="en-IN" dirty="0" err="1"/>
              <a:t>alchemy_category_score</a:t>
            </a:r>
            <a:r>
              <a:rPr lang="en-IN" dirty="0"/>
              <a:t>, </a:t>
            </a:r>
            <a:r>
              <a:rPr lang="en-IN" dirty="0" err="1"/>
              <a:t>is_news</a:t>
            </a:r>
            <a:r>
              <a:rPr lang="en-IN" dirty="0"/>
              <a:t>_ </a:t>
            </a:r>
            <a:r>
              <a:rPr lang="en-IN" dirty="0" err="1"/>
              <a:t>news_front_page</a:t>
            </a:r>
            <a:r>
              <a:rPr lang="en-IN" dirty="0"/>
              <a:t> had null values and the non categorical data columns had their null values replaced by their mean.</a:t>
            </a:r>
          </a:p>
          <a:p>
            <a:r>
              <a:rPr lang="en-IN" dirty="0" err="1"/>
              <a:t>alchemy_category</a:t>
            </a:r>
            <a:r>
              <a:rPr lang="en-IN" dirty="0"/>
              <a:t> was one hot encoded as it had various discrete types.</a:t>
            </a:r>
          </a:p>
          <a:p>
            <a:r>
              <a:rPr lang="en-IN" dirty="0"/>
              <a:t>A bar plot is used to see correlation between a feature and the class label as a preliminary analysis of feature importance. More robust feature engineering performed later.</a:t>
            </a:r>
          </a:p>
        </p:txBody>
      </p:sp>
      <p:sp>
        <p:nvSpPr>
          <p:cNvPr id="4" name="Slide Number Placeholder 3">
            <a:extLst>
              <a:ext uri="{FF2B5EF4-FFF2-40B4-BE49-F238E27FC236}">
                <a16:creationId xmlns:a16="http://schemas.microsoft.com/office/drawing/2014/main" id="{0817DB00-F69B-4664-AF87-B6457AF157E0}"/>
              </a:ext>
            </a:extLst>
          </p:cNvPr>
          <p:cNvSpPr>
            <a:spLocks noGrp="1"/>
          </p:cNvSpPr>
          <p:nvPr>
            <p:ph type="sldNum" sz="quarter" idx="12"/>
          </p:nvPr>
        </p:nvSpPr>
        <p:spPr/>
        <p:txBody>
          <a:bodyPr/>
          <a:lstStyle/>
          <a:p>
            <a:fld id="{917C3962-B272-494B-9B95-87BC565E81CE}" type="slidenum">
              <a:rPr lang="en-IN" smtClean="0"/>
              <a:t>2</a:t>
            </a:fld>
            <a:endParaRPr lang="en-IN"/>
          </a:p>
        </p:txBody>
      </p:sp>
    </p:spTree>
    <p:extLst>
      <p:ext uri="{BB962C8B-B14F-4D97-AF65-F5344CB8AC3E}">
        <p14:creationId xmlns:p14="http://schemas.microsoft.com/office/powerpoint/2010/main" val="3661013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0D9A-F013-9BD0-97D4-8A62588BAA68}"/>
              </a:ext>
            </a:extLst>
          </p:cNvPr>
          <p:cNvSpPr>
            <a:spLocks noGrp="1"/>
          </p:cNvSpPr>
          <p:nvPr>
            <p:ph type="title"/>
          </p:nvPr>
        </p:nvSpPr>
        <p:spPr/>
        <p:txBody>
          <a:bodyPr/>
          <a:lstStyle/>
          <a:p>
            <a:r>
              <a:rPr lang="en-IN" dirty="0"/>
              <a:t>2.) Feature Engineering: -</a:t>
            </a:r>
          </a:p>
        </p:txBody>
      </p:sp>
      <p:sp>
        <p:nvSpPr>
          <p:cNvPr id="4" name="Slide Number Placeholder 3">
            <a:extLst>
              <a:ext uri="{FF2B5EF4-FFF2-40B4-BE49-F238E27FC236}">
                <a16:creationId xmlns:a16="http://schemas.microsoft.com/office/drawing/2014/main" id="{6D816CD3-E137-F2D3-A920-4EC5A6DB5DAF}"/>
              </a:ext>
            </a:extLst>
          </p:cNvPr>
          <p:cNvSpPr>
            <a:spLocks noGrp="1"/>
          </p:cNvSpPr>
          <p:nvPr>
            <p:ph type="sldNum" sz="quarter" idx="12"/>
          </p:nvPr>
        </p:nvSpPr>
        <p:spPr/>
        <p:txBody>
          <a:bodyPr/>
          <a:lstStyle/>
          <a:p>
            <a:fld id="{917C3962-B272-494B-9B95-87BC565E81CE}" type="slidenum">
              <a:rPr lang="en-IN" smtClean="0"/>
              <a:t>3</a:t>
            </a:fld>
            <a:endParaRPr lang="en-IN"/>
          </a:p>
        </p:txBody>
      </p:sp>
      <p:sp>
        <p:nvSpPr>
          <p:cNvPr id="11" name="Content Placeholder 2">
            <a:extLst>
              <a:ext uri="{FF2B5EF4-FFF2-40B4-BE49-F238E27FC236}">
                <a16:creationId xmlns:a16="http://schemas.microsoft.com/office/drawing/2014/main" id="{59E05907-9983-B7E3-1EE2-4241A5DF4EB5}"/>
              </a:ext>
            </a:extLst>
          </p:cNvPr>
          <p:cNvSpPr>
            <a:spLocks noGrp="1"/>
          </p:cNvSpPr>
          <p:nvPr>
            <p:ph idx="1"/>
          </p:nvPr>
        </p:nvSpPr>
        <p:spPr>
          <a:xfrm>
            <a:off x="907026" y="1761407"/>
            <a:ext cx="10515600" cy="4104120"/>
          </a:xfrm>
        </p:spPr>
        <p:txBody>
          <a:bodyPr/>
          <a:lstStyle/>
          <a:p>
            <a:pPr marL="0" indent="0">
              <a:buNone/>
            </a:pPr>
            <a:r>
              <a:rPr lang="en-IN" dirty="0"/>
              <a:t>I will be following the post : - https://towardsdatascience.com/feature-selection-techniques-for-classification-and-python-tips-for-their-application-10c0ddd7918b</a:t>
            </a:r>
          </a:p>
          <a:p>
            <a:pPr marL="342900" indent="-342900">
              <a:buFont typeface="+mj-lt"/>
              <a:buAutoNum type="arabicPeriod"/>
            </a:pPr>
            <a:r>
              <a:rPr lang="en-IN" dirty="0"/>
              <a:t>Unsupervised Technique (PCA)</a:t>
            </a:r>
          </a:p>
        </p:txBody>
      </p:sp>
      <p:pic>
        <p:nvPicPr>
          <p:cNvPr id="12" name="Picture 11">
            <a:extLst>
              <a:ext uri="{FF2B5EF4-FFF2-40B4-BE49-F238E27FC236}">
                <a16:creationId xmlns:a16="http://schemas.microsoft.com/office/drawing/2014/main" id="{E88B7DA7-C0DB-1E77-D334-EF2EAF105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026" y="2995989"/>
            <a:ext cx="4774683" cy="3001443"/>
          </a:xfrm>
          <a:prstGeom prst="rect">
            <a:avLst/>
          </a:prstGeom>
        </p:spPr>
      </p:pic>
      <p:sp>
        <p:nvSpPr>
          <p:cNvPr id="15" name="TextBox 14">
            <a:extLst>
              <a:ext uri="{FF2B5EF4-FFF2-40B4-BE49-F238E27FC236}">
                <a16:creationId xmlns:a16="http://schemas.microsoft.com/office/drawing/2014/main" id="{8ADA3D3D-289A-765D-8D9B-415486BBEBE8}"/>
              </a:ext>
            </a:extLst>
          </p:cNvPr>
          <p:cNvSpPr txBox="1"/>
          <p:nvPr/>
        </p:nvSpPr>
        <p:spPr>
          <a:xfrm>
            <a:off x="5924366" y="3429000"/>
            <a:ext cx="3364637" cy="1477328"/>
          </a:xfrm>
          <a:prstGeom prst="rect">
            <a:avLst/>
          </a:prstGeom>
          <a:noFill/>
        </p:spPr>
        <p:txBody>
          <a:bodyPr wrap="square" rtlCol="0">
            <a:spAutoFit/>
          </a:bodyPr>
          <a:lstStyle/>
          <a:p>
            <a:r>
              <a:rPr lang="en-IN" dirty="0"/>
              <a:t>We can see, PCA is unable to segregate the class labels into a more linearly separable space, therefore, more techniques are carried out.</a:t>
            </a:r>
          </a:p>
        </p:txBody>
      </p:sp>
    </p:spTree>
    <p:extLst>
      <p:ext uri="{BB962C8B-B14F-4D97-AF65-F5344CB8AC3E}">
        <p14:creationId xmlns:p14="http://schemas.microsoft.com/office/powerpoint/2010/main" val="3072117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261A41-09F2-859E-5E26-075E0A50E54D}"/>
              </a:ext>
            </a:extLst>
          </p:cNvPr>
          <p:cNvSpPr>
            <a:spLocks noGrp="1"/>
          </p:cNvSpPr>
          <p:nvPr>
            <p:ph type="sldNum" sz="quarter" idx="12"/>
          </p:nvPr>
        </p:nvSpPr>
        <p:spPr/>
        <p:txBody>
          <a:bodyPr/>
          <a:lstStyle/>
          <a:p>
            <a:fld id="{917C3962-B272-494B-9B95-87BC565E81CE}" type="slidenum">
              <a:rPr lang="en-IN" smtClean="0"/>
              <a:t>4</a:t>
            </a:fld>
            <a:endParaRPr lang="en-IN"/>
          </a:p>
        </p:txBody>
      </p:sp>
      <p:sp>
        <p:nvSpPr>
          <p:cNvPr id="3" name="TextBox 2">
            <a:extLst>
              <a:ext uri="{FF2B5EF4-FFF2-40B4-BE49-F238E27FC236}">
                <a16:creationId xmlns:a16="http://schemas.microsoft.com/office/drawing/2014/main" id="{85FBDDE3-B398-85CA-817A-39D901EED723}"/>
              </a:ext>
            </a:extLst>
          </p:cNvPr>
          <p:cNvSpPr txBox="1"/>
          <p:nvPr/>
        </p:nvSpPr>
        <p:spPr>
          <a:xfrm>
            <a:off x="585926" y="435006"/>
            <a:ext cx="4163627" cy="369332"/>
          </a:xfrm>
          <a:prstGeom prst="rect">
            <a:avLst/>
          </a:prstGeom>
          <a:noFill/>
        </p:spPr>
        <p:txBody>
          <a:bodyPr wrap="square" rtlCol="0">
            <a:spAutoFit/>
          </a:bodyPr>
          <a:lstStyle/>
          <a:p>
            <a:r>
              <a:rPr lang="en-IN" dirty="0"/>
              <a:t>2.) Univariate Filtering techniques</a:t>
            </a:r>
          </a:p>
        </p:txBody>
      </p:sp>
      <p:pic>
        <p:nvPicPr>
          <p:cNvPr id="5" name="Picture 4">
            <a:extLst>
              <a:ext uri="{FF2B5EF4-FFF2-40B4-BE49-F238E27FC236}">
                <a16:creationId xmlns:a16="http://schemas.microsoft.com/office/drawing/2014/main" id="{29A33CCB-D228-E4D3-3764-C4A7C1A00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31" y="804338"/>
            <a:ext cx="8787963" cy="4460798"/>
          </a:xfrm>
          <a:prstGeom prst="rect">
            <a:avLst/>
          </a:prstGeom>
        </p:spPr>
      </p:pic>
      <p:sp>
        <p:nvSpPr>
          <p:cNvPr id="6" name="TextBox 5">
            <a:extLst>
              <a:ext uri="{FF2B5EF4-FFF2-40B4-BE49-F238E27FC236}">
                <a16:creationId xmlns:a16="http://schemas.microsoft.com/office/drawing/2014/main" id="{03E7A91B-5DAB-F465-4D12-FE0D8F31B5AC}"/>
              </a:ext>
            </a:extLst>
          </p:cNvPr>
          <p:cNvSpPr txBox="1"/>
          <p:nvPr/>
        </p:nvSpPr>
        <p:spPr>
          <a:xfrm>
            <a:off x="1100831" y="5265136"/>
            <a:ext cx="9099611" cy="646331"/>
          </a:xfrm>
          <a:prstGeom prst="rect">
            <a:avLst/>
          </a:prstGeom>
          <a:noFill/>
        </p:spPr>
        <p:txBody>
          <a:bodyPr wrap="square" rtlCol="0">
            <a:spAutoFit/>
          </a:bodyPr>
          <a:lstStyle/>
          <a:p>
            <a:r>
              <a:rPr lang="en-IN" dirty="0"/>
              <a:t>I have fit a LR, to each feature to see their importance. This technique is used to find features, if any, that stand out and have high independent correlation with the label.</a:t>
            </a:r>
          </a:p>
        </p:txBody>
      </p:sp>
    </p:spTree>
    <p:extLst>
      <p:ext uri="{BB962C8B-B14F-4D97-AF65-F5344CB8AC3E}">
        <p14:creationId xmlns:p14="http://schemas.microsoft.com/office/powerpoint/2010/main" val="2553694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D9A61E-18B6-80A6-FC29-0B425D22854E}"/>
              </a:ext>
            </a:extLst>
          </p:cNvPr>
          <p:cNvSpPr>
            <a:spLocks noGrp="1"/>
          </p:cNvSpPr>
          <p:nvPr>
            <p:ph type="sldNum" sz="quarter" idx="12"/>
          </p:nvPr>
        </p:nvSpPr>
        <p:spPr/>
        <p:txBody>
          <a:bodyPr/>
          <a:lstStyle/>
          <a:p>
            <a:fld id="{917C3962-B272-494B-9B95-87BC565E81CE}" type="slidenum">
              <a:rPr lang="en-IN" smtClean="0"/>
              <a:t>5</a:t>
            </a:fld>
            <a:endParaRPr lang="en-IN"/>
          </a:p>
        </p:txBody>
      </p:sp>
      <p:sp>
        <p:nvSpPr>
          <p:cNvPr id="3" name="TextBox 2">
            <a:extLst>
              <a:ext uri="{FF2B5EF4-FFF2-40B4-BE49-F238E27FC236}">
                <a16:creationId xmlns:a16="http://schemas.microsoft.com/office/drawing/2014/main" id="{1D06181C-1793-8CC4-1810-5B032F7ED74E}"/>
              </a:ext>
            </a:extLst>
          </p:cNvPr>
          <p:cNvSpPr txBox="1"/>
          <p:nvPr/>
        </p:nvSpPr>
        <p:spPr>
          <a:xfrm>
            <a:off x="745723" y="550416"/>
            <a:ext cx="9818704" cy="923330"/>
          </a:xfrm>
          <a:prstGeom prst="rect">
            <a:avLst/>
          </a:prstGeom>
          <a:noFill/>
        </p:spPr>
        <p:txBody>
          <a:bodyPr wrap="square" rtlCol="0">
            <a:spAutoFit/>
          </a:bodyPr>
          <a:lstStyle/>
          <a:p>
            <a:r>
              <a:rPr lang="en-IN" dirty="0"/>
              <a:t>3.) Wrapper Technique (Most accurate, Computationally expensive)</a:t>
            </a:r>
          </a:p>
          <a:p>
            <a:r>
              <a:rPr lang="en-IN" dirty="0"/>
              <a:t>In this technique, I have used the 3</a:t>
            </a:r>
            <a:r>
              <a:rPr lang="en-IN" baseline="30000" dirty="0"/>
              <a:t>rd</a:t>
            </a:r>
            <a:r>
              <a:rPr lang="en-IN" dirty="0"/>
              <a:t> party library </a:t>
            </a:r>
            <a:r>
              <a:rPr lang="en-IN" dirty="0" err="1"/>
              <a:t>mlxtend</a:t>
            </a:r>
            <a:r>
              <a:rPr lang="en-IN" dirty="0"/>
              <a:t> to perform exhaustive and sequential forward and backward searching of the optimal parameters with the optimal model. </a:t>
            </a:r>
          </a:p>
        </p:txBody>
      </p:sp>
      <p:pic>
        <p:nvPicPr>
          <p:cNvPr id="4" name="Picture 3">
            <a:extLst>
              <a:ext uri="{FF2B5EF4-FFF2-40B4-BE49-F238E27FC236}">
                <a16:creationId xmlns:a16="http://schemas.microsoft.com/office/drawing/2014/main" id="{6D50429C-633D-335C-A180-355EDC2DB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49" y="1514605"/>
            <a:ext cx="4482610" cy="929640"/>
          </a:xfrm>
          <a:prstGeom prst="rect">
            <a:avLst/>
          </a:prstGeom>
        </p:spPr>
      </p:pic>
      <p:sp>
        <p:nvSpPr>
          <p:cNvPr id="5" name="TextBox 4">
            <a:extLst>
              <a:ext uri="{FF2B5EF4-FFF2-40B4-BE49-F238E27FC236}">
                <a16:creationId xmlns:a16="http://schemas.microsoft.com/office/drawing/2014/main" id="{CF5304DD-6AA4-F37E-8085-329CB35A5552}"/>
              </a:ext>
            </a:extLst>
          </p:cNvPr>
          <p:cNvSpPr txBox="1"/>
          <p:nvPr/>
        </p:nvSpPr>
        <p:spPr>
          <a:xfrm>
            <a:off x="5620643" y="1406000"/>
            <a:ext cx="6025937" cy="1200329"/>
          </a:xfrm>
          <a:prstGeom prst="rect">
            <a:avLst/>
          </a:prstGeom>
          <a:noFill/>
        </p:spPr>
        <p:txBody>
          <a:bodyPr wrap="square" rtlCol="0">
            <a:spAutoFit/>
          </a:bodyPr>
          <a:lstStyle/>
          <a:p>
            <a:r>
              <a:rPr lang="en-IN" dirty="0"/>
              <a:t>The output corresponds to the index numbers of the features with a LR solver. This is the output of Sequential Forward search. Backward Search and searching with Float flag did not converge, and exhaustive search takes too long.</a:t>
            </a:r>
          </a:p>
        </p:txBody>
      </p:sp>
      <p:pic>
        <p:nvPicPr>
          <p:cNvPr id="6" name="Picture 5">
            <a:extLst>
              <a:ext uri="{FF2B5EF4-FFF2-40B4-BE49-F238E27FC236}">
                <a16:creationId xmlns:a16="http://schemas.microsoft.com/office/drawing/2014/main" id="{168489C0-9341-F8F5-C3BA-16AD77905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859" y="2587982"/>
            <a:ext cx="3702506" cy="3375608"/>
          </a:xfrm>
          <a:prstGeom prst="rect">
            <a:avLst/>
          </a:prstGeom>
        </p:spPr>
      </p:pic>
      <p:sp>
        <p:nvSpPr>
          <p:cNvPr id="8" name="TextBox 7">
            <a:extLst>
              <a:ext uri="{FF2B5EF4-FFF2-40B4-BE49-F238E27FC236}">
                <a16:creationId xmlns:a16="http://schemas.microsoft.com/office/drawing/2014/main" id="{B5EABBDA-9ABF-6D79-4C4E-74C3CCD653A5}"/>
              </a:ext>
            </a:extLst>
          </p:cNvPr>
          <p:cNvSpPr txBox="1"/>
          <p:nvPr/>
        </p:nvSpPr>
        <p:spPr>
          <a:xfrm>
            <a:off x="943466" y="2609557"/>
            <a:ext cx="3702506" cy="3693319"/>
          </a:xfrm>
          <a:prstGeom prst="rect">
            <a:avLst/>
          </a:prstGeom>
          <a:noFill/>
        </p:spPr>
        <p:txBody>
          <a:bodyPr wrap="square" rtlCol="0">
            <a:spAutoFit/>
          </a:bodyPr>
          <a:lstStyle/>
          <a:p>
            <a:r>
              <a:rPr lang="en-IN" dirty="0"/>
              <a:t>4.) Tree based models (Using </a:t>
            </a:r>
            <a:r>
              <a:rPr lang="en-IN" dirty="0" err="1"/>
              <a:t>XGBoost</a:t>
            </a:r>
            <a:r>
              <a:rPr lang="en-IN" dirty="0"/>
              <a:t>, to overcome the computational problems of 3)</a:t>
            </a:r>
          </a:p>
          <a:p>
            <a:r>
              <a:rPr lang="en-IN" dirty="0"/>
              <a:t>The only reason for using the answer from step 3 over 4 is because this method of feature importance heavily penalises features with high correlation, therefore even if any features are important and together have high correlation with the class label, this model will report a low feature importance.</a:t>
            </a:r>
          </a:p>
          <a:p>
            <a:endParaRPr lang="en-IN" dirty="0"/>
          </a:p>
        </p:txBody>
      </p:sp>
    </p:spTree>
    <p:extLst>
      <p:ext uri="{BB962C8B-B14F-4D97-AF65-F5344CB8AC3E}">
        <p14:creationId xmlns:p14="http://schemas.microsoft.com/office/powerpoint/2010/main" val="303054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A704E-F434-5017-E125-6372EEFE17F0}"/>
              </a:ext>
            </a:extLst>
          </p:cNvPr>
          <p:cNvSpPr>
            <a:spLocks noGrp="1"/>
          </p:cNvSpPr>
          <p:nvPr>
            <p:ph type="title"/>
          </p:nvPr>
        </p:nvSpPr>
        <p:spPr/>
        <p:txBody>
          <a:bodyPr/>
          <a:lstStyle/>
          <a:p>
            <a:r>
              <a:rPr lang="en-IN" dirty="0"/>
              <a:t>3.) NLP + Preliminary Model Ensemble</a:t>
            </a:r>
          </a:p>
        </p:txBody>
      </p:sp>
      <p:sp>
        <p:nvSpPr>
          <p:cNvPr id="3" name="Content Placeholder 2">
            <a:extLst>
              <a:ext uri="{FF2B5EF4-FFF2-40B4-BE49-F238E27FC236}">
                <a16:creationId xmlns:a16="http://schemas.microsoft.com/office/drawing/2014/main" id="{425D4EE4-2116-9CC6-DD10-994299A4BDE5}"/>
              </a:ext>
            </a:extLst>
          </p:cNvPr>
          <p:cNvSpPr>
            <a:spLocks noGrp="1"/>
          </p:cNvSpPr>
          <p:nvPr>
            <p:ph idx="1"/>
          </p:nvPr>
        </p:nvSpPr>
        <p:spPr>
          <a:xfrm>
            <a:off x="907026" y="1806358"/>
            <a:ext cx="10515600" cy="4104120"/>
          </a:xfrm>
        </p:spPr>
        <p:txBody>
          <a:bodyPr>
            <a:normAutofit fontScale="85000" lnSpcReduction="10000"/>
          </a:bodyPr>
          <a:lstStyle/>
          <a:p>
            <a:pPr marL="285750" indent="-285750">
              <a:buFont typeface="Arial" panose="020B0604020202020204" pitchFamily="34" charset="0"/>
              <a:buChar char="•"/>
            </a:pPr>
            <a:r>
              <a:rPr lang="en-IN" dirty="0"/>
              <a:t>The textual features, “</a:t>
            </a:r>
            <a:r>
              <a:rPr lang="en-IN" dirty="0" err="1"/>
              <a:t>page_description</a:t>
            </a:r>
            <a:r>
              <a:rPr lang="en-IN" dirty="0"/>
              <a:t>”  is </a:t>
            </a:r>
            <a:r>
              <a:rPr lang="en-IN" dirty="0" err="1"/>
              <a:t>preprocessed</a:t>
            </a:r>
            <a:r>
              <a:rPr lang="en-IN" dirty="0"/>
              <a:t> by extracting their components, and then removing all extra spaces, converting everything to lowercase, removing stop words, single letter words, removing numbers and finally lemmatization. Using </a:t>
            </a:r>
            <a:r>
              <a:rPr lang="en-IN" dirty="0" err="1"/>
              <a:t>urlparse</a:t>
            </a:r>
            <a:r>
              <a:rPr lang="en-IN" dirty="0"/>
              <a:t>, the same procedure is done for “link” feature.</a:t>
            </a:r>
          </a:p>
          <a:p>
            <a:pPr marL="285750" indent="-285750">
              <a:buFont typeface="Arial" panose="020B0604020202020204" pitchFamily="34" charset="0"/>
              <a:buChar char="•"/>
            </a:pPr>
            <a:r>
              <a:rPr lang="en-IN" dirty="0"/>
              <a:t>TF-IDF is used, as discussed last time, over bag of words.</a:t>
            </a:r>
          </a:p>
          <a:p>
            <a:pPr marL="285750" indent="-285750">
              <a:buFont typeface="Arial" panose="020B0604020202020204" pitchFamily="34" charset="0"/>
              <a:buChar char="•"/>
            </a:pPr>
            <a:r>
              <a:rPr lang="en-IN" dirty="0"/>
              <a:t>Now, we introduce columns in the training and testing data frames that have completely </a:t>
            </a:r>
            <a:r>
              <a:rPr lang="en-IN" dirty="0" err="1"/>
              <a:t>preprocessed</a:t>
            </a:r>
            <a:r>
              <a:rPr lang="en-IN" dirty="0"/>
              <a:t> textual data. “</a:t>
            </a:r>
            <a:r>
              <a:rPr lang="en-IN" dirty="0" err="1"/>
              <a:t>text_title</a:t>
            </a:r>
            <a:r>
              <a:rPr lang="en-IN" dirty="0"/>
              <a:t>” holds the title component of </a:t>
            </a:r>
            <a:r>
              <a:rPr lang="en-IN" dirty="0" err="1"/>
              <a:t>page_description</a:t>
            </a:r>
            <a:r>
              <a:rPr lang="en-IN" dirty="0"/>
              <a:t>, “</a:t>
            </a:r>
            <a:r>
              <a:rPr lang="en-IN" dirty="0" err="1"/>
              <a:t>text_url</a:t>
            </a:r>
            <a:r>
              <a:rPr lang="en-IN" dirty="0"/>
              <a:t>” holds the </a:t>
            </a:r>
            <a:r>
              <a:rPr lang="en-IN" dirty="0" err="1"/>
              <a:t>url</a:t>
            </a:r>
            <a:r>
              <a:rPr lang="en-IN" dirty="0"/>
              <a:t> component of </a:t>
            </a:r>
            <a:r>
              <a:rPr lang="en-IN" dirty="0" err="1"/>
              <a:t>page_description</a:t>
            </a:r>
            <a:r>
              <a:rPr lang="en-IN" dirty="0"/>
              <a:t>, “</a:t>
            </a:r>
            <a:r>
              <a:rPr lang="en-IN" dirty="0" err="1"/>
              <a:t>text_body</a:t>
            </a:r>
            <a:r>
              <a:rPr lang="en-IN" dirty="0"/>
              <a:t>” holds the body, “</a:t>
            </a:r>
            <a:r>
              <a:rPr lang="en-IN" dirty="0" err="1"/>
              <a:t>parsed_link</a:t>
            </a:r>
            <a:r>
              <a:rPr lang="en-IN" dirty="0"/>
              <a:t>” contains the </a:t>
            </a:r>
            <a:r>
              <a:rPr lang="en-IN" dirty="0" err="1"/>
              <a:t>preprocessed</a:t>
            </a:r>
            <a:r>
              <a:rPr lang="en-IN" dirty="0"/>
              <a:t> link data, “</a:t>
            </a:r>
            <a:r>
              <a:rPr lang="en-IN" dirty="0" err="1"/>
              <a:t>Complete_Textual_Data</a:t>
            </a:r>
            <a:r>
              <a:rPr lang="en-IN" dirty="0"/>
              <a:t>” contains the concatenation of the previously mentioned 4 columns and “</a:t>
            </a:r>
            <a:r>
              <a:rPr lang="en-IN" dirty="0" err="1"/>
              <a:t>parsed_page_description</a:t>
            </a:r>
            <a:r>
              <a:rPr lang="en-IN" dirty="0"/>
              <a:t>” contains the concatenation of the parsed </a:t>
            </a:r>
            <a:r>
              <a:rPr lang="en-IN" dirty="0" err="1"/>
              <a:t>page_description</a:t>
            </a:r>
            <a:r>
              <a:rPr lang="en-IN" dirty="0"/>
              <a:t> strings.</a:t>
            </a:r>
          </a:p>
          <a:p>
            <a:pPr marL="285750" indent="-285750"/>
            <a:r>
              <a:rPr lang="en-IN" dirty="0"/>
              <a:t>Model 1 (Public </a:t>
            </a:r>
            <a:r>
              <a:rPr lang="en-IN" dirty="0" err="1"/>
              <a:t>roc_score</a:t>
            </a:r>
            <a:r>
              <a:rPr lang="en-IN" dirty="0"/>
              <a:t> of 0.876): - ‘</a:t>
            </a:r>
            <a:r>
              <a:rPr lang="en-IN" dirty="0" err="1"/>
              <a:t>text_title</a:t>
            </a:r>
            <a:r>
              <a:rPr lang="en-IN" dirty="0"/>
              <a:t>’, ‘</a:t>
            </a:r>
            <a:r>
              <a:rPr lang="en-IN" dirty="0" err="1"/>
              <a:t>text_url</a:t>
            </a:r>
            <a:r>
              <a:rPr lang="en-IN" dirty="0"/>
              <a:t>’ and ‘</a:t>
            </a:r>
            <a:r>
              <a:rPr lang="en-IN" dirty="0" err="1"/>
              <a:t>text_body</a:t>
            </a:r>
            <a:r>
              <a:rPr lang="en-IN" dirty="0"/>
              <a:t>’ are sent through a pipeline with a TF-IDF Transformer, which is column transformed by a Logistic Regressor. </a:t>
            </a:r>
          </a:p>
          <a:p>
            <a:pPr marL="285750" indent="-285750"/>
            <a:r>
              <a:rPr lang="en-IN" dirty="0"/>
              <a:t>Model 2 (Public </a:t>
            </a:r>
            <a:r>
              <a:rPr lang="en-IN" dirty="0" err="1"/>
              <a:t>roc_score</a:t>
            </a:r>
            <a:r>
              <a:rPr lang="en-IN" dirty="0"/>
              <a:t> of 0.876): - 1 letter words and non-vocabulary words (from </a:t>
            </a:r>
            <a:r>
              <a:rPr lang="en-IN" dirty="0" err="1"/>
              <a:t>nltk</a:t>
            </a:r>
            <a:r>
              <a:rPr lang="en-IN" dirty="0"/>
              <a:t>) were removed and then the same process as Model 1 was done. This lead to a decrease in performance, therefore, the latter pre-processing technique was scrapped(commented out)</a:t>
            </a:r>
          </a:p>
        </p:txBody>
      </p:sp>
      <p:sp>
        <p:nvSpPr>
          <p:cNvPr id="4" name="Slide Number Placeholder 3">
            <a:extLst>
              <a:ext uri="{FF2B5EF4-FFF2-40B4-BE49-F238E27FC236}">
                <a16:creationId xmlns:a16="http://schemas.microsoft.com/office/drawing/2014/main" id="{D791C12F-724B-9E92-5613-689964F056EC}"/>
              </a:ext>
            </a:extLst>
          </p:cNvPr>
          <p:cNvSpPr>
            <a:spLocks noGrp="1"/>
          </p:cNvSpPr>
          <p:nvPr>
            <p:ph type="sldNum" sz="quarter" idx="12"/>
          </p:nvPr>
        </p:nvSpPr>
        <p:spPr/>
        <p:txBody>
          <a:bodyPr/>
          <a:lstStyle/>
          <a:p>
            <a:fld id="{917C3962-B272-494B-9B95-87BC565E81CE}" type="slidenum">
              <a:rPr lang="en-IN" smtClean="0"/>
              <a:t>6</a:t>
            </a:fld>
            <a:endParaRPr lang="en-IN"/>
          </a:p>
        </p:txBody>
      </p:sp>
    </p:spTree>
    <p:extLst>
      <p:ext uri="{BB962C8B-B14F-4D97-AF65-F5344CB8AC3E}">
        <p14:creationId xmlns:p14="http://schemas.microsoft.com/office/powerpoint/2010/main" val="1921666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35271B-30A7-148A-B079-C095D8DAEB76}"/>
              </a:ext>
            </a:extLst>
          </p:cNvPr>
          <p:cNvSpPr>
            <a:spLocks noGrp="1"/>
          </p:cNvSpPr>
          <p:nvPr>
            <p:ph type="sldNum" sz="quarter" idx="12"/>
          </p:nvPr>
        </p:nvSpPr>
        <p:spPr/>
        <p:txBody>
          <a:bodyPr/>
          <a:lstStyle/>
          <a:p>
            <a:fld id="{917C3962-B272-494B-9B95-87BC565E81CE}" type="slidenum">
              <a:rPr lang="en-IN" smtClean="0"/>
              <a:t>7</a:t>
            </a:fld>
            <a:endParaRPr lang="en-IN"/>
          </a:p>
        </p:txBody>
      </p:sp>
      <p:sp>
        <p:nvSpPr>
          <p:cNvPr id="3" name="TextBox 2">
            <a:extLst>
              <a:ext uri="{FF2B5EF4-FFF2-40B4-BE49-F238E27FC236}">
                <a16:creationId xmlns:a16="http://schemas.microsoft.com/office/drawing/2014/main" id="{EEC5BF1C-A5B6-3D84-026F-02F908AFE575}"/>
              </a:ext>
            </a:extLst>
          </p:cNvPr>
          <p:cNvSpPr txBox="1"/>
          <p:nvPr/>
        </p:nvSpPr>
        <p:spPr>
          <a:xfrm>
            <a:off x="567629" y="502023"/>
            <a:ext cx="10488706" cy="5130572"/>
          </a:xfrm>
          <a:prstGeom prst="rect">
            <a:avLst/>
          </a:prstGeom>
          <a:noFill/>
        </p:spPr>
        <p:txBody>
          <a:bodyPr wrap="square" rtlCol="0">
            <a:spAutoFit/>
          </a:bodyPr>
          <a:lstStyle/>
          <a:p>
            <a:pPr marL="228600" indent="-22860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Model 3 (Public </a:t>
            </a:r>
            <a:r>
              <a:rPr lang="en-IN" sz="1300" dirty="0" err="1">
                <a:solidFill>
                  <a:schemeClr val="bg2">
                    <a:lumMod val="25000"/>
                  </a:schemeClr>
                </a:solidFill>
                <a:latin typeface="Core Sans C 45 Regular" panose="020B0603030302020204" pitchFamily="34" charset="0"/>
              </a:rPr>
              <a:t>roc_score</a:t>
            </a:r>
            <a:r>
              <a:rPr lang="en-IN" sz="1300" dirty="0">
                <a:solidFill>
                  <a:schemeClr val="bg2">
                    <a:lumMod val="25000"/>
                  </a:schemeClr>
                </a:solidFill>
                <a:latin typeface="Core Sans C 45 Regular" panose="020B0603030302020204" pitchFamily="34" charset="0"/>
              </a:rPr>
              <a:t> of 0.875): - Now to our Model 1 pipeline, we add another of ‘</a:t>
            </a:r>
            <a:r>
              <a:rPr lang="en-IN" sz="1300" dirty="0" err="1">
                <a:solidFill>
                  <a:schemeClr val="bg2">
                    <a:lumMod val="25000"/>
                  </a:schemeClr>
                </a:solidFill>
                <a:latin typeface="Core Sans C 45 Regular" panose="020B0603030302020204" pitchFamily="34" charset="0"/>
              </a:rPr>
              <a:t>parsed_link</a:t>
            </a:r>
            <a:r>
              <a:rPr lang="en-IN" sz="1300" dirty="0">
                <a:solidFill>
                  <a:schemeClr val="bg2">
                    <a:lumMod val="25000"/>
                  </a:schemeClr>
                </a:solidFill>
                <a:latin typeface="Core Sans C 45 Regular" panose="020B0603030302020204" pitchFamily="34" charset="0"/>
              </a:rPr>
              <a:t>’(after parsing the </a:t>
            </a:r>
            <a:r>
              <a:rPr lang="en-IN" sz="1300" dirty="0" err="1">
                <a:solidFill>
                  <a:schemeClr val="bg2">
                    <a:lumMod val="25000"/>
                  </a:schemeClr>
                </a:solidFill>
                <a:latin typeface="Core Sans C 45 Regular" panose="020B0603030302020204" pitchFamily="34" charset="0"/>
              </a:rPr>
              <a:t>url</a:t>
            </a:r>
            <a:r>
              <a:rPr lang="en-IN" sz="1300" dirty="0">
                <a:solidFill>
                  <a:schemeClr val="bg2">
                    <a:lumMod val="25000"/>
                  </a:schemeClr>
                </a:solidFill>
                <a:latin typeface="Core Sans C 45 Regular" panose="020B0603030302020204" pitchFamily="34" charset="0"/>
              </a:rPr>
              <a:t>) feature. The score is not too affected, but this is mostly due to the architecture of the model. Later on we will see that ‘</a:t>
            </a:r>
            <a:r>
              <a:rPr lang="en-IN" sz="1300" dirty="0" err="1">
                <a:solidFill>
                  <a:schemeClr val="bg2">
                    <a:lumMod val="25000"/>
                  </a:schemeClr>
                </a:solidFill>
                <a:latin typeface="Core Sans C 45 Regular" panose="020B0603030302020204" pitchFamily="34" charset="0"/>
              </a:rPr>
              <a:t>parsed_url</a:t>
            </a:r>
            <a:r>
              <a:rPr lang="en-IN" sz="1300" dirty="0">
                <a:solidFill>
                  <a:schemeClr val="bg2">
                    <a:lumMod val="25000"/>
                  </a:schemeClr>
                </a:solidFill>
                <a:latin typeface="Core Sans C 45 Regular" panose="020B0603030302020204" pitchFamily="34" charset="0"/>
              </a:rPr>
              <a:t>’ is a significant feature.</a:t>
            </a:r>
          </a:p>
          <a:p>
            <a:pPr marL="228600" indent="-22860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Model 4 (Best Preliminary Model, Public </a:t>
            </a:r>
            <a:r>
              <a:rPr lang="en-IN" sz="1300" dirty="0" err="1">
                <a:solidFill>
                  <a:schemeClr val="bg2">
                    <a:lumMod val="25000"/>
                  </a:schemeClr>
                </a:solidFill>
                <a:latin typeface="Core Sans C 45 Regular" panose="020B0603030302020204" pitchFamily="34" charset="0"/>
              </a:rPr>
              <a:t>roc_score</a:t>
            </a:r>
            <a:r>
              <a:rPr lang="en-IN" sz="1300" dirty="0">
                <a:solidFill>
                  <a:schemeClr val="bg2">
                    <a:lumMod val="25000"/>
                  </a:schemeClr>
                </a:solidFill>
                <a:latin typeface="Core Sans C 45 Regular" panose="020B0603030302020204" pitchFamily="34" charset="0"/>
              </a:rPr>
              <a:t> of 0.882): - Now we feed in ‘</a:t>
            </a:r>
            <a:r>
              <a:rPr lang="en-IN" sz="1300" dirty="0" err="1">
                <a:solidFill>
                  <a:schemeClr val="bg2">
                    <a:lumMod val="25000"/>
                  </a:schemeClr>
                </a:solidFill>
                <a:latin typeface="Core Sans C 45 Regular" panose="020B0603030302020204" pitchFamily="34" charset="0"/>
              </a:rPr>
              <a:t>Complete_Textual_Data</a:t>
            </a:r>
            <a:r>
              <a:rPr lang="en-IN" sz="1300" dirty="0">
                <a:solidFill>
                  <a:schemeClr val="bg2">
                    <a:lumMod val="25000"/>
                  </a:schemeClr>
                </a:solidFill>
                <a:latin typeface="Core Sans C 45 Regular" panose="020B0603030302020204" pitchFamily="34" charset="0"/>
              </a:rPr>
              <a:t>’ feature to a TF-IDF transformer and apply a LR to it. Also, an important change made was to make the vocabulary from the entire corpus of text data (training and test)</a:t>
            </a:r>
          </a:p>
          <a:p>
            <a:pPr marL="228600" indent="-22860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Model 5 (Public </a:t>
            </a:r>
            <a:r>
              <a:rPr lang="en-IN" sz="1300" dirty="0" err="1">
                <a:solidFill>
                  <a:schemeClr val="bg2">
                    <a:lumMod val="25000"/>
                  </a:schemeClr>
                </a:solidFill>
                <a:latin typeface="Core Sans C 45 Regular" panose="020B0603030302020204" pitchFamily="34" charset="0"/>
              </a:rPr>
              <a:t>roc_score</a:t>
            </a:r>
            <a:r>
              <a:rPr lang="en-IN" sz="1300" dirty="0">
                <a:solidFill>
                  <a:schemeClr val="bg2">
                    <a:lumMod val="25000"/>
                  </a:schemeClr>
                </a:solidFill>
                <a:latin typeface="Core Sans C 45 Regular" panose="020B0603030302020204" pitchFamily="34" charset="0"/>
              </a:rPr>
              <a:t> of 0.867): - Now we decide to integrate all our important features. ‘</a:t>
            </a:r>
            <a:r>
              <a:rPr lang="en-IN" sz="1300" dirty="0" err="1">
                <a:solidFill>
                  <a:schemeClr val="bg2">
                    <a:lumMod val="25000"/>
                  </a:schemeClr>
                </a:solidFill>
                <a:latin typeface="Core Sans C 45 Regular" panose="020B0603030302020204" pitchFamily="34" charset="0"/>
              </a:rPr>
              <a:t>Complete_Textual_Data</a:t>
            </a:r>
            <a:r>
              <a:rPr lang="en-IN" sz="1300" dirty="0">
                <a:solidFill>
                  <a:schemeClr val="bg2">
                    <a:lumMod val="25000"/>
                  </a:schemeClr>
                </a:solidFill>
                <a:latin typeface="Core Sans C 45 Regular" panose="020B0603030302020204" pitchFamily="34" charset="0"/>
              </a:rPr>
              <a:t>’ is fed through a TF-IDF Pipeline, Non-Categorical Data is fed through a </a:t>
            </a:r>
            <a:r>
              <a:rPr lang="en-IN" sz="1300" dirty="0" err="1">
                <a:solidFill>
                  <a:schemeClr val="bg2">
                    <a:lumMod val="25000"/>
                  </a:schemeClr>
                </a:solidFill>
                <a:latin typeface="Core Sans C 45 Regular" panose="020B0603030302020204" pitchFamily="34" charset="0"/>
              </a:rPr>
              <a:t>StandardSclaer</a:t>
            </a:r>
            <a:r>
              <a:rPr lang="en-IN" sz="1300" dirty="0">
                <a:solidFill>
                  <a:schemeClr val="bg2">
                    <a:lumMod val="25000"/>
                  </a:schemeClr>
                </a:solidFill>
                <a:latin typeface="Core Sans C 45 Regular" panose="020B0603030302020204" pitchFamily="34" charset="0"/>
              </a:rPr>
              <a:t>() and </a:t>
            </a:r>
            <a:r>
              <a:rPr lang="en-IN" sz="1300" dirty="0" err="1">
                <a:solidFill>
                  <a:schemeClr val="bg2">
                    <a:lumMod val="25000"/>
                  </a:schemeClr>
                </a:solidFill>
                <a:latin typeface="Core Sans C 45 Regular" panose="020B0603030302020204" pitchFamily="34" charset="0"/>
              </a:rPr>
              <a:t>SimpleImputer</a:t>
            </a:r>
            <a:r>
              <a:rPr lang="en-IN" sz="1300" dirty="0">
                <a:solidFill>
                  <a:schemeClr val="bg2">
                    <a:lumMod val="25000"/>
                  </a:schemeClr>
                </a:solidFill>
                <a:latin typeface="Core Sans C 45 Regular" panose="020B0603030302020204" pitchFamily="34" charset="0"/>
              </a:rPr>
              <a:t>(). Categorical Features are fed to a one-hot-encoder and The Column Transformer Applied is Logistic Regression. The inferences from this model is seen later.</a:t>
            </a:r>
          </a:p>
          <a:p>
            <a:pPr marL="228600" indent="-22860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Model 6 (Public </a:t>
            </a:r>
            <a:r>
              <a:rPr lang="en-IN" sz="1300" dirty="0" err="1">
                <a:solidFill>
                  <a:schemeClr val="bg2">
                    <a:lumMod val="25000"/>
                  </a:schemeClr>
                </a:solidFill>
                <a:latin typeface="Core Sans C 45 Regular" panose="020B0603030302020204" pitchFamily="34" charset="0"/>
              </a:rPr>
              <a:t>roc_score</a:t>
            </a:r>
            <a:r>
              <a:rPr lang="en-IN" sz="1300" dirty="0">
                <a:solidFill>
                  <a:schemeClr val="bg2">
                    <a:lumMod val="25000"/>
                  </a:schemeClr>
                </a:solidFill>
                <a:latin typeface="Core Sans C 45 Regular" panose="020B0603030302020204" pitchFamily="34" charset="0"/>
              </a:rPr>
              <a:t> of 0.880): -  Textual Data and Non-Textual Data separated. Hybrid of Model 3 (Textual Data) + Model 5 (For Non-Textual Data). Each Pipeline is connected to a Logistic Regressor, which is in turn connected to one integrating Regressor.</a:t>
            </a:r>
          </a:p>
          <a:p>
            <a:pPr marL="228600" indent="-22860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Model 7 (Public </a:t>
            </a:r>
            <a:r>
              <a:rPr lang="en-IN" sz="1300" dirty="0" err="1">
                <a:solidFill>
                  <a:schemeClr val="bg2">
                    <a:lumMod val="25000"/>
                  </a:schemeClr>
                </a:solidFill>
                <a:latin typeface="Core Sans C 45 Regular" panose="020B0603030302020204" pitchFamily="34" charset="0"/>
              </a:rPr>
              <a:t>roc_score</a:t>
            </a:r>
            <a:r>
              <a:rPr lang="en-IN" sz="1300" dirty="0">
                <a:solidFill>
                  <a:schemeClr val="bg2">
                    <a:lumMod val="25000"/>
                  </a:schemeClr>
                </a:solidFill>
                <a:latin typeface="Core Sans C 45 Regular" panose="020B0603030302020204" pitchFamily="34" charset="0"/>
              </a:rPr>
              <a:t> of 0.874): - Approach based of a paper by Stanford University. Each Textual Feature (‘</a:t>
            </a:r>
            <a:r>
              <a:rPr lang="en-IN" sz="1300" dirty="0" err="1">
                <a:solidFill>
                  <a:schemeClr val="bg2">
                    <a:lumMod val="25000"/>
                  </a:schemeClr>
                </a:solidFill>
                <a:latin typeface="Core Sans C 45 Regular" panose="020B0603030302020204" pitchFamily="34" charset="0"/>
              </a:rPr>
              <a:t>text_url</a:t>
            </a:r>
            <a:r>
              <a:rPr lang="en-IN" sz="1300" dirty="0">
                <a:solidFill>
                  <a:schemeClr val="bg2">
                    <a:lumMod val="25000"/>
                  </a:schemeClr>
                </a:solidFill>
                <a:latin typeface="Core Sans C 45 Regular" panose="020B0603030302020204" pitchFamily="34" charset="0"/>
              </a:rPr>
              <a:t>’, ‘</a:t>
            </a:r>
            <a:r>
              <a:rPr lang="en-IN" sz="1300" dirty="0" err="1">
                <a:solidFill>
                  <a:schemeClr val="bg2">
                    <a:lumMod val="25000"/>
                  </a:schemeClr>
                </a:solidFill>
                <a:latin typeface="Core Sans C 45 Regular" panose="020B0603030302020204" pitchFamily="34" charset="0"/>
              </a:rPr>
              <a:t>text_title</a:t>
            </a:r>
            <a:r>
              <a:rPr lang="en-IN" sz="1300" dirty="0">
                <a:solidFill>
                  <a:schemeClr val="bg2">
                    <a:lumMod val="25000"/>
                  </a:schemeClr>
                </a:solidFill>
                <a:latin typeface="Core Sans C 45 Regular" panose="020B0603030302020204" pitchFamily="34" charset="0"/>
              </a:rPr>
              <a:t>’, ‘</a:t>
            </a:r>
            <a:r>
              <a:rPr lang="en-IN" sz="1300" dirty="0" err="1">
                <a:solidFill>
                  <a:schemeClr val="bg2">
                    <a:lumMod val="25000"/>
                  </a:schemeClr>
                </a:solidFill>
                <a:latin typeface="Core Sans C 45 Regular" panose="020B0603030302020204" pitchFamily="34" charset="0"/>
              </a:rPr>
              <a:t>text_body</a:t>
            </a:r>
            <a:r>
              <a:rPr lang="en-IN" sz="1300" dirty="0">
                <a:solidFill>
                  <a:schemeClr val="bg2">
                    <a:lumMod val="25000"/>
                  </a:schemeClr>
                </a:solidFill>
                <a:latin typeface="Core Sans C 45 Regular" panose="020B0603030302020204" pitchFamily="34" charset="0"/>
              </a:rPr>
              <a:t>’, ‘</a:t>
            </a:r>
            <a:r>
              <a:rPr lang="en-IN" sz="1300" dirty="0" err="1">
                <a:solidFill>
                  <a:schemeClr val="bg2">
                    <a:lumMod val="25000"/>
                  </a:schemeClr>
                </a:solidFill>
                <a:latin typeface="Core Sans C 45 Regular" panose="020B0603030302020204" pitchFamily="34" charset="0"/>
              </a:rPr>
              <a:t>parsed_link</a:t>
            </a:r>
            <a:r>
              <a:rPr lang="en-IN" sz="1300" dirty="0">
                <a:solidFill>
                  <a:schemeClr val="bg2">
                    <a:lumMod val="25000"/>
                  </a:schemeClr>
                </a:solidFill>
                <a:latin typeface="Core Sans C 45 Regular" panose="020B0603030302020204" pitchFamily="34" charset="0"/>
              </a:rPr>
              <a:t>’) after TF-IDF, fed to a LR, then connected to an integrating LR.</a:t>
            </a:r>
          </a:p>
          <a:p>
            <a:pPr marL="228600" indent="-228600">
              <a:lnSpc>
                <a:spcPct val="130000"/>
              </a:lnSpc>
              <a:spcBef>
                <a:spcPts val="1000"/>
              </a:spcBef>
              <a:buFont typeface="Arial" panose="020B0604020202020204" pitchFamily="34" charset="0"/>
              <a:buChar char="•"/>
            </a:pPr>
            <a:r>
              <a:rPr lang="en-IN" sz="1300" dirty="0">
                <a:solidFill>
                  <a:schemeClr val="bg2">
                    <a:lumMod val="25000"/>
                  </a:schemeClr>
                </a:solidFill>
                <a:latin typeface="Core Sans C 45 Regular" panose="020B0603030302020204" pitchFamily="34" charset="0"/>
              </a:rPr>
              <a:t>Model 8 (Public </a:t>
            </a:r>
            <a:r>
              <a:rPr lang="en-IN" sz="1300" dirty="0" err="1">
                <a:solidFill>
                  <a:schemeClr val="bg2">
                    <a:lumMod val="25000"/>
                  </a:schemeClr>
                </a:solidFill>
                <a:latin typeface="Core Sans C 45 Regular" panose="020B0603030302020204" pitchFamily="34" charset="0"/>
              </a:rPr>
              <a:t>roc_score</a:t>
            </a:r>
            <a:r>
              <a:rPr lang="en-IN" sz="1300" dirty="0">
                <a:solidFill>
                  <a:schemeClr val="bg2">
                    <a:lumMod val="25000"/>
                  </a:schemeClr>
                </a:solidFill>
                <a:latin typeface="Core Sans C 45 Regular" panose="020B0603030302020204" pitchFamily="34" charset="0"/>
              </a:rPr>
              <a:t> of 0.878): - Similar to Model 7, but now ‘</a:t>
            </a:r>
            <a:r>
              <a:rPr lang="en-IN" sz="1300" dirty="0" err="1">
                <a:solidFill>
                  <a:schemeClr val="bg2">
                    <a:lumMod val="25000"/>
                  </a:schemeClr>
                </a:solidFill>
                <a:latin typeface="Core Sans C 45 Regular" panose="020B0603030302020204" pitchFamily="34" charset="0"/>
              </a:rPr>
              <a:t>parsed_link</a:t>
            </a:r>
            <a:r>
              <a:rPr lang="en-IN" sz="1300" dirty="0">
                <a:solidFill>
                  <a:schemeClr val="bg2">
                    <a:lumMod val="25000"/>
                  </a:schemeClr>
                </a:solidFill>
                <a:latin typeface="Core Sans C 45 Regular" panose="020B0603030302020204" pitchFamily="34" charset="0"/>
              </a:rPr>
              <a:t>’ and ‘</a:t>
            </a:r>
            <a:r>
              <a:rPr lang="en-IN" sz="1300" dirty="0" err="1">
                <a:solidFill>
                  <a:schemeClr val="bg2">
                    <a:lumMod val="25000"/>
                  </a:schemeClr>
                </a:solidFill>
                <a:latin typeface="Core Sans C 45 Regular" panose="020B0603030302020204" pitchFamily="34" charset="0"/>
              </a:rPr>
              <a:t>parsed_page_description</a:t>
            </a:r>
            <a:r>
              <a:rPr lang="en-IN" sz="1300" dirty="0">
                <a:solidFill>
                  <a:schemeClr val="bg2">
                    <a:lumMod val="25000"/>
                  </a:schemeClr>
                </a:solidFill>
                <a:latin typeface="Core Sans C 45 Regular" panose="020B0603030302020204" pitchFamily="34" charset="0"/>
              </a:rPr>
              <a:t>’ are fed to the Model.</a:t>
            </a:r>
          </a:p>
        </p:txBody>
      </p:sp>
    </p:spTree>
    <p:extLst>
      <p:ext uri="{BB962C8B-B14F-4D97-AF65-F5344CB8AC3E}">
        <p14:creationId xmlns:p14="http://schemas.microsoft.com/office/powerpoint/2010/main" val="683707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D32D-1770-8075-646A-20BFB7ED1F83}"/>
              </a:ext>
            </a:extLst>
          </p:cNvPr>
          <p:cNvSpPr>
            <a:spLocks noGrp="1"/>
          </p:cNvSpPr>
          <p:nvPr>
            <p:ph type="title"/>
          </p:nvPr>
        </p:nvSpPr>
        <p:spPr/>
        <p:txBody>
          <a:bodyPr/>
          <a:lstStyle/>
          <a:p>
            <a:r>
              <a:rPr lang="en-IN" dirty="0"/>
              <a:t>Takeaways: -</a:t>
            </a:r>
          </a:p>
        </p:txBody>
      </p:sp>
      <p:sp>
        <p:nvSpPr>
          <p:cNvPr id="3" name="Content Placeholder 2">
            <a:extLst>
              <a:ext uri="{FF2B5EF4-FFF2-40B4-BE49-F238E27FC236}">
                <a16:creationId xmlns:a16="http://schemas.microsoft.com/office/drawing/2014/main" id="{FF15D39D-29F0-376D-6A8F-E213F3EC7044}"/>
              </a:ext>
            </a:extLst>
          </p:cNvPr>
          <p:cNvSpPr>
            <a:spLocks noGrp="1"/>
          </p:cNvSpPr>
          <p:nvPr>
            <p:ph idx="1"/>
          </p:nvPr>
        </p:nvSpPr>
        <p:spPr>
          <a:xfrm>
            <a:off x="888720" y="1585737"/>
            <a:ext cx="10515600" cy="4908725"/>
          </a:xfrm>
        </p:spPr>
        <p:txBody>
          <a:bodyPr>
            <a:normAutofit/>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IN" dirty="0"/>
              <a:t>From these visualisations generated from the output of model 6, we can see the model intrinsically trains the data from the textual features with far more weightage than the non-textual features.</a:t>
            </a:r>
          </a:p>
          <a:p>
            <a:r>
              <a:rPr lang="en-IN" dirty="0"/>
              <a:t>Therefore, from now we will only consider Textual Data and discard the non-textual features.</a:t>
            </a:r>
          </a:p>
          <a:p>
            <a:r>
              <a:rPr lang="en-IN" dirty="0"/>
              <a:t>Fitting a TF-IDF vectorizer’s vocabulary of a feature gives more accuracy when vocabulary is fitted with train + test data. Also higher and highest roc scores were received by models which used only textual data.</a:t>
            </a:r>
          </a:p>
        </p:txBody>
      </p:sp>
      <p:sp>
        <p:nvSpPr>
          <p:cNvPr id="4" name="Slide Number Placeholder 3">
            <a:extLst>
              <a:ext uri="{FF2B5EF4-FFF2-40B4-BE49-F238E27FC236}">
                <a16:creationId xmlns:a16="http://schemas.microsoft.com/office/drawing/2014/main" id="{C2471F56-07AE-16FB-220D-B715AD510216}"/>
              </a:ext>
            </a:extLst>
          </p:cNvPr>
          <p:cNvSpPr>
            <a:spLocks noGrp="1"/>
          </p:cNvSpPr>
          <p:nvPr>
            <p:ph type="sldNum" sz="quarter" idx="12"/>
          </p:nvPr>
        </p:nvSpPr>
        <p:spPr/>
        <p:txBody>
          <a:bodyPr/>
          <a:lstStyle/>
          <a:p>
            <a:fld id="{917C3962-B272-494B-9B95-87BC565E81CE}" type="slidenum">
              <a:rPr lang="en-IN" smtClean="0"/>
              <a:t>8</a:t>
            </a:fld>
            <a:endParaRPr lang="en-IN"/>
          </a:p>
        </p:txBody>
      </p:sp>
      <p:pic>
        <p:nvPicPr>
          <p:cNvPr id="6" name="Picture 5">
            <a:extLst>
              <a:ext uri="{FF2B5EF4-FFF2-40B4-BE49-F238E27FC236}">
                <a16:creationId xmlns:a16="http://schemas.microsoft.com/office/drawing/2014/main" id="{296BA4ED-83BE-D4E1-EF2F-CBA51685F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418" y="1743653"/>
            <a:ext cx="3456930" cy="2127012"/>
          </a:xfrm>
          <a:prstGeom prst="rect">
            <a:avLst/>
          </a:prstGeom>
        </p:spPr>
      </p:pic>
      <p:pic>
        <p:nvPicPr>
          <p:cNvPr id="8" name="Picture 7">
            <a:extLst>
              <a:ext uri="{FF2B5EF4-FFF2-40B4-BE49-F238E27FC236}">
                <a16:creationId xmlns:a16="http://schemas.microsoft.com/office/drawing/2014/main" id="{A9980FE4-4283-919D-6E60-A11A52823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055" y="1743653"/>
            <a:ext cx="3456930" cy="2166880"/>
          </a:xfrm>
          <a:prstGeom prst="rect">
            <a:avLst/>
          </a:prstGeom>
        </p:spPr>
      </p:pic>
      <p:pic>
        <p:nvPicPr>
          <p:cNvPr id="10" name="Picture 9">
            <a:extLst>
              <a:ext uri="{FF2B5EF4-FFF2-40B4-BE49-F238E27FC236}">
                <a16:creationId xmlns:a16="http://schemas.microsoft.com/office/drawing/2014/main" id="{5054BD3D-1358-2715-9F9C-C2AF6C692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0554" y="1775047"/>
            <a:ext cx="3097196" cy="2166880"/>
          </a:xfrm>
          <a:prstGeom prst="rect">
            <a:avLst/>
          </a:prstGeom>
        </p:spPr>
      </p:pic>
    </p:spTree>
    <p:extLst>
      <p:ext uri="{BB962C8B-B14F-4D97-AF65-F5344CB8AC3E}">
        <p14:creationId xmlns:p14="http://schemas.microsoft.com/office/powerpoint/2010/main" val="291698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FF7B-07D4-80F3-F142-8C2E4305E4C8}"/>
              </a:ext>
            </a:extLst>
          </p:cNvPr>
          <p:cNvSpPr>
            <a:spLocks noGrp="1"/>
          </p:cNvSpPr>
          <p:nvPr>
            <p:ph type="title"/>
          </p:nvPr>
        </p:nvSpPr>
        <p:spPr/>
        <p:txBody>
          <a:bodyPr/>
          <a:lstStyle/>
          <a:p>
            <a:r>
              <a:rPr lang="en-IN" dirty="0"/>
              <a:t>4.) </a:t>
            </a:r>
            <a:r>
              <a:rPr lang="en-IN" dirty="0" err="1"/>
              <a:t>HyperParameter</a:t>
            </a:r>
            <a:r>
              <a:rPr lang="en-IN" dirty="0"/>
              <a:t> Tuning: -</a:t>
            </a:r>
          </a:p>
        </p:txBody>
      </p:sp>
      <p:sp>
        <p:nvSpPr>
          <p:cNvPr id="3" name="Content Placeholder 2">
            <a:extLst>
              <a:ext uri="{FF2B5EF4-FFF2-40B4-BE49-F238E27FC236}">
                <a16:creationId xmlns:a16="http://schemas.microsoft.com/office/drawing/2014/main" id="{8A07C53F-2B46-3324-1386-FCD6AA00A71B}"/>
              </a:ext>
            </a:extLst>
          </p:cNvPr>
          <p:cNvSpPr>
            <a:spLocks noGrp="1"/>
          </p:cNvSpPr>
          <p:nvPr>
            <p:ph idx="1"/>
          </p:nvPr>
        </p:nvSpPr>
        <p:spPr/>
        <p:txBody>
          <a:bodyPr>
            <a:normAutofit/>
          </a:bodyPr>
          <a:lstStyle/>
          <a:p>
            <a:pPr marL="0" indent="0">
              <a:buNone/>
            </a:pPr>
            <a:r>
              <a:rPr lang="en-IN" dirty="0"/>
              <a:t>1.) TF-IDF Vectorizer Tuning: - A problem with the dataset is the VC Dimension. After TF-IDF transformation of the entire dataset, the feature dimension becomes 76,000!! And our samples are a mere 4000. Therefore, we first tried to reduce the vector length by using some hyperparameters. </a:t>
            </a:r>
          </a:p>
          <a:p>
            <a:r>
              <a:rPr lang="en-IN" dirty="0"/>
              <a:t>By setting the </a:t>
            </a:r>
            <a:r>
              <a:rPr lang="en-IN" dirty="0" err="1"/>
              <a:t>max_features</a:t>
            </a:r>
            <a:r>
              <a:rPr lang="en-IN" dirty="0"/>
              <a:t> to 10,000 or 1,000, the performance was not as good. Therefore, we must try to reduce the number of features in a more educated way.</a:t>
            </a:r>
          </a:p>
          <a:p>
            <a:r>
              <a:rPr lang="en-IN" dirty="0" err="1"/>
              <a:t>Max_df</a:t>
            </a:r>
            <a:r>
              <a:rPr lang="en-IN" dirty="0"/>
              <a:t> parameter did not help either. </a:t>
            </a:r>
            <a:r>
              <a:rPr lang="en-IN" dirty="0" err="1"/>
              <a:t>Min_df</a:t>
            </a:r>
            <a:r>
              <a:rPr lang="en-IN" dirty="0"/>
              <a:t> helped a lot though. </a:t>
            </a:r>
            <a:r>
              <a:rPr lang="en-US" dirty="0"/>
              <a:t>With </a:t>
            </a:r>
            <a:r>
              <a:rPr lang="en-US" dirty="0" err="1"/>
              <a:t>min_df</a:t>
            </a:r>
            <a:r>
              <a:rPr lang="en-US" dirty="0"/>
              <a:t> = 0.0001, length(73168)(original) and accuracy = 0.8066. With </a:t>
            </a:r>
            <a:r>
              <a:rPr lang="en-US" dirty="0" err="1"/>
              <a:t>min_df</a:t>
            </a:r>
            <a:r>
              <a:rPr lang="en-US" dirty="0"/>
              <a:t> = 0.001, length(12401) and accuracy = 0.8063 . With </a:t>
            </a:r>
            <a:r>
              <a:rPr lang="en-US" dirty="0" err="1"/>
              <a:t>min_df</a:t>
            </a:r>
            <a:r>
              <a:rPr lang="en-US" dirty="0"/>
              <a:t> = 0.0025, length(7156) and accuracy = 0.8036. With </a:t>
            </a:r>
            <a:r>
              <a:rPr lang="en-US" dirty="0" err="1"/>
              <a:t>min_df</a:t>
            </a:r>
            <a:r>
              <a:rPr lang="en-US" dirty="0"/>
              <a:t> = 0.005, length(4532) and accuracy = 0.8030. With </a:t>
            </a:r>
            <a:r>
              <a:rPr lang="en-US" dirty="0" err="1"/>
              <a:t>min_df</a:t>
            </a:r>
            <a:r>
              <a:rPr lang="en-US" dirty="0"/>
              <a:t> = 0.01, length(2662) and accuracy = 0.8052.  With </a:t>
            </a:r>
            <a:r>
              <a:rPr lang="en-US" dirty="0" err="1"/>
              <a:t>min_df</a:t>
            </a:r>
            <a:r>
              <a:rPr lang="en-US" dirty="0"/>
              <a:t> = 0.02, length(1513) and accuracy = 0.7996. With </a:t>
            </a:r>
            <a:r>
              <a:rPr lang="en-US" dirty="0" err="1"/>
              <a:t>min_df</a:t>
            </a:r>
            <a:r>
              <a:rPr lang="en-US" dirty="0"/>
              <a:t> = 0.03, length(1000) and accuracy = 0.7958.  </a:t>
            </a:r>
          </a:p>
          <a:p>
            <a:r>
              <a:rPr lang="en-US" dirty="0"/>
              <a:t>Therefore, either </a:t>
            </a:r>
            <a:r>
              <a:rPr lang="en-US" dirty="0" err="1"/>
              <a:t>min_df</a:t>
            </a:r>
            <a:r>
              <a:rPr lang="en-US" dirty="0"/>
              <a:t>=0.01 is used or we don’t set this </a:t>
            </a:r>
            <a:r>
              <a:rPr lang="en-US" dirty="0" err="1"/>
              <a:t>hyperparamter</a:t>
            </a:r>
            <a:r>
              <a:rPr lang="en-US" dirty="0"/>
              <a:t>.</a:t>
            </a:r>
          </a:p>
          <a:p>
            <a:endParaRPr lang="en-IN" dirty="0"/>
          </a:p>
        </p:txBody>
      </p:sp>
      <p:sp>
        <p:nvSpPr>
          <p:cNvPr id="4" name="Slide Number Placeholder 3">
            <a:extLst>
              <a:ext uri="{FF2B5EF4-FFF2-40B4-BE49-F238E27FC236}">
                <a16:creationId xmlns:a16="http://schemas.microsoft.com/office/drawing/2014/main" id="{802733EE-F8F7-8B13-2BE4-6E9F5DBC8DC3}"/>
              </a:ext>
            </a:extLst>
          </p:cNvPr>
          <p:cNvSpPr>
            <a:spLocks noGrp="1"/>
          </p:cNvSpPr>
          <p:nvPr>
            <p:ph type="sldNum" sz="quarter" idx="12"/>
          </p:nvPr>
        </p:nvSpPr>
        <p:spPr/>
        <p:txBody>
          <a:bodyPr/>
          <a:lstStyle/>
          <a:p>
            <a:fld id="{917C3962-B272-494B-9B95-87BC565E81CE}" type="slidenum">
              <a:rPr lang="en-IN" smtClean="0"/>
              <a:t>9</a:t>
            </a:fld>
            <a:endParaRPr lang="en-IN"/>
          </a:p>
        </p:txBody>
      </p:sp>
    </p:spTree>
    <p:extLst>
      <p:ext uri="{BB962C8B-B14F-4D97-AF65-F5344CB8AC3E}">
        <p14:creationId xmlns:p14="http://schemas.microsoft.com/office/powerpoint/2010/main" val="614509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2119</TotalTime>
  <Words>2171</Words>
  <Application>Microsoft Office PowerPoint</Application>
  <PresentationFormat>Widescreen</PresentationFormat>
  <Paragraphs>84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Core Sans C 45 Regular</vt:lpstr>
      <vt:lpstr>Calibri</vt:lpstr>
      <vt:lpstr>Core Sans C 75 ExtraBold</vt:lpstr>
      <vt:lpstr>Arial</vt:lpstr>
      <vt:lpstr>Office Theme</vt:lpstr>
      <vt:lpstr>Aid Escalating Coverage: - Project Report</vt:lpstr>
      <vt:lpstr>1.) Pre-processing: -</vt:lpstr>
      <vt:lpstr>2.) Feature Engineering: -</vt:lpstr>
      <vt:lpstr>PowerPoint Presentation</vt:lpstr>
      <vt:lpstr>PowerPoint Presentation</vt:lpstr>
      <vt:lpstr>3.) NLP + Preliminary Model Ensemble</vt:lpstr>
      <vt:lpstr>PowerPoint Presentation</vt:lpstr>
      <vt:lpstr>Takeaways: -</vt:lpstr>
      <vt:lpstr>4.) HyperParameter Tuning: -</vt:lpstr>
      <vt:lpstr>PowerPoint Presentation</vt:lpstr>
      <vt:lpstr>5.) Neural Networks: -</vt:lpstr>
      <vt:lpstr>Transfer Learning with BERT: -</vt:lpstr>
      <vt:lpstr>Team Contribution: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 hp</dc:creator>
  <cp:lastModifiedBy>Abhinav Mahajan</cp:lastModifiedBy>
  <cp:revision>45</cp:revision>
  <dcterms:created xsi:type="dcterms:W3CDTF">2021-05-19T17:38:37Z</dcterms:created>
  <dcterms:modified xsi:type="dcterms:W3CDTF">2022-12-14T10:58:17Z</dcterms:modified>
</cp:coreProperties>
</file>